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68" r:id="rId2"/>
    <p:sldMasterId id="2147483783" r:id="rId3"/>
    <p:sldMasterId id="2147483798" r:id="rId4"/>
    <p:sldMasterId id="2147483813" r:id="rId5"/>
    <p:sldMasterId id="2147483828" r:id="rId6"/>
    <p:sldMasterId id="2147483843" r:id="rId7"/>
    <p:sldMasterId id="2147483873" r:id="rId8"/>
    <p:sldMasterId id="2147483903" r:id="rId9"/>
    <p:sldMasterId id="2147483918" r:id="rId10"/>
    <p:sldMasterId id="2147483933" r:id="rId11"/>
  </p:sldMasterIdLst>
  <p:notesMasterIdLst>
    <p:notesMasterId r:id="rId108"/>
  </p:notesMasterIdLst>
  <p:sldIdLst>
    <p:sldId id="256" r:id="rId12"/>
    <p:sldId id="257" r:id="rId13"/>
    <p:sldId id="258" r:id="rId14"/>
    <p:sldId id="259" r:id="rId15"/>
    <p:sldId id="282" r:id="rId16"/>
    <p:sldId id="330" r:id="rId17"/>
    <p:sldId id="260" r:id="rId18"/>
    <p:sldId id="261" r:id="rId19"/>
    <p:sldId id="262" r:id="rId20"/>
    <p:sldId id="263" r:id="rId21"/>
    <p:sldId id="331" r:id="rId22"/>
    <p:sldId id="264" r:id="rId23"/>
    <p:sldId id="283" r:id="rId24"/>
    <p:sldId id="272" r:id="rId25"/>
    <p:sldId id="273" r:id="rId26"/>
    <p:sldId id="274" r:id="rId27"/>
    <p:sldId id="275" r:id="rId28"/>
    <p:sldId id="313" r:id="rId29"/>
    <p:sldId id="314" r:id="rId30"/>
    <p:sldId id="276" r:id="rId31"/>
    <p:sldId id="332" r:id="rId32"/>
    <p:sldId id="285" r:id="rId33"/>
    <p:sldId id="287" r:id="rId34"/>
    <p:sldId id="288" r:id="rId35"/>
    <p:sldId id="289" r:id="rId36"/>
    <p:sldId id="277" r:id="rId37"/>
    <p:sldId id="333" r:id="rId38"/>
    <p:sldId id="290" r:id="rId39"/>
    <p:sldId id="292" r:id="rId40"/>
    <p:sldId id="297" r:id="rId41"/>
    <p:sldId id="293" r:id="rId42"/>
    <p:sldId id="294" r:id="rId43"/>
    <p:sldId id="298" r:id="rId44"/>
    <p:sldId id="299" r:id="rId45"/>
    <p:sldId id="300" r:id="rId46"/>
    <p:sldId id="301" r:id="rId47"/>
    <p:sldId id="302" r:id="rId48"/>
    <p:sldId id="303" r:id="rId49"/>
    <p:sldId id="296" r:id="rId50"/>
    <p:sldId id="351" r:id="rId51"/>
    <p:sldId id="334" r:id="rId52"/>
    <p:sldId id="304" r:id="rId53"/>
    <p:sldId id="306" r:id="rId54"/>
    <p:sldId id="307" r:id="rId55"/>
    <p:sldId id="308" r:id="rId56"/>
    <p:sldId id="309" r:id="rId57"/>
    <p:sldId id="310" r:id="rId58"/>
    <p:sldId id="315" r:id="rId59"/>
    <p:sldId id="311" r:id="rId60"/>
    <p:sldId id="312" r:id="rId61"/>
    <p:sldId id="319" r:id="rId62"/>
    <p:sldId id="320" r:id="rId63"/>
    <p:sldId id="336" r:id="rId64"/>
    <p:sldId id="305" r:id="rId65"/>
    <p:sldId id="322" r:id="rId66"/>
    <p:sldId id="295" r:id="rId67"/>
    <p:sldId id="335" r:id="rId68"/>
    <p:sldId id="316" r:id="rId69"/>
    <p:sldId id="321" r:id="rId70"/>
    <p:sldId id="337" r:id="rId71"/>
    <p:sldId id="317" r:id="rId72"/>
    <p:sldId id="265" r:id="rId73"/>
    <p:sldId id="266" r:id="rId74"/>
    <p:sldId id="267" r:id="rId75"/>
    <p:sldId id="268" r:id="rId76"/>
    <p:sldId id="281" r:id="rId77"/>
    <p:sldId id="279" r:id="rId78"/>
    <p:sldId id="323" r:id="rId79"/>
    <p:sldId id="324" r:id="rId80"/>
    <p:sldId id="325" r:id="rId81"/>
    <p:sldId id="326" r:id="rId82"/>
    <p:sldId id="353" r:id="rId83"/>
    <p:sldId id="352" r:id="rId84"/>
    <p:sldId id="327" r:id="rId85"/>
    <p:sldId id="328" r:id="rId86"/>
    <p:sldId id="329" r:id="rId87"/>
    <p:sldId id="354" r:id="rId88"/>
    <p:sldId id="355" r:id="rId89"/>
    <p:sldId id="338" r:id="rId90"/>
    <p:sldId id="339" r:id="rId91"/>
    <p:sldId id="340" r:id="rId92"/>
    <p:sldId id="343" r:id="rId93"/>
    <p:sldId id="341" r:id="rId94"/>
    <p:sldId id="342" r:id="rId95"/>
    <p:sldId id="344" r:id="rId96"/>
    <p:sldId id="357" r:id="rId97"/>
    <p:sldId id="356" r:id="rId98"/>
    <p:sldId id="345" r:id="rId99"/>
    <p:sldId id="346" r:id="rId100"/>
    <p:sldId id="347" r:id="rId101"/>
    <p:sldId id="348" r:id="rId102"/>
    <p:sldId id="350" r:id="rId103"/>
    <p:sldId id="359" r:id="rId104"/>
    <p:sldId id="360" r:id="rId105"/>
    <p:sldId id="358" r:id="rId106"/>
    <p:sldId id="349" r:id="rId10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sorterViewPr>
    <p:cViewPr>
      <p:scale>
        <a:sx n="100" d="100"/>
        <a:sy n="100" d="100"/>
      </p:scale>
      <p:origin x="0" y="206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presProps" Target="pres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'GNI growth (annual)'!$A$16</c:f>
              <c:strCache>
                <c:ptCount val="1"/>
                <c:pt idx="0">
                  <c:v>Brazilië</c:v>
                </c:pt>
              </c:strCache>
            </c:strRef>
          </c:tx>
          <c:marker>
            <c:symbol val="none"/>
          </c:marker>
          <c:cat>
            <c:numRef>
              <c:f>'GNI growth (annual)'!$B$15:$V$15</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'GNI growth (annual)'!$B$16:$V$16</c:f>
              <c:numCache>
                <c:formatCode>General</c:formatCode>
                <c:ptCount val="21"/>
                <c:pt idx="0">
                  <c:v>-4.9217389542824179</c:v>
                </c:pt>
                <c:pt idx="1">
                  <c:v>1.0904573461174749</c:v>
                </c:pt>
                <c:pt idx="2">
                  <c:v>-0.79640766890294334</c:v>
                </c:pt>
                <c:pt idx="3">
                  <c:v>5.2278794302141174</c:v>
                </c:pt>
                <c:pt idx="4">
                  <c:v>4.5436628662746337</c:v>
                </c:pt>
                <c:pt idx="5">
                  <c:v>4.1923724986064563</c:v>
                </c:pt>
                <c:pt idx="6">
                  <c:v>2.1644378332787237</c:v>
                </c:pt>
                <c:pt idx="7">
                  <c:v>3.8048333738345264</c:v>
                </c:pt>
                <c:pt idx="8">
                  <c:v>0.34776836667229832</c:v>
                </c:pt>
                <c:pt idx="9">
                  <c:v>1.2295445806947498</c:v>
                </c:pt>
                <c:pt idx="10">
                  <c:v>3.8693330864614683</c:v>
                </c:pt>
                <c:pt idx="11">
                  <c:v>1.999712665316552</c:v>
                </c:pt>
                <c:pt idx="12">
                  <c:v>2.7013391846448371</c:v>
                </c:pt>
                <c:pt idx="13">
                  <c:v>0.88672871758515792</c:v>
                </c:pt>
                <c:pt idx="14">
                  <c:v>5.4919748063354286</c:v>
                </c:pt>
                <c:pt idx="15">
                  <c:v>2.9982238871582183</c:v>
                </c:pt>
                <c:pt idx="16">
                  <c:v>3.5715970913938548</c:v>
                </c:pt>
                <c:pt idx="17">
                  <c:v>5.6642534787276126</c:v>
                </c:pt>
                <c:pt idx="18">
                  <c:v>5.5019014706646807</c:v>
                </c:pt>
                <c:pt idx="19">
                  <c:v>-1.008668663699325</c:v>
                </c:pt>
                <c:pt idx="20">
                  <c:v>7.366516771593008</c:v>
                </c:pt>
              </c:numCache>
            </c:numRef>
          </c:val>
          <c:smooth val="0"/>
        </c:ser>
        <c:ser>
          <c:idx val="1"/>
          <c:order val="1"/>
          <c:tx>
            <c:strRef>
              <c:f>'GNI growth (annual)'!$A$17</c:f>
              <c:strCache>
                <c:ptCount val="1"/>
                <c:pt idx="0">
                  <c:v>India</c:v>
                </c:pt>
              </c:strCache>
            </c:strRef>
          </c:tx>
          <c:marker>
            <c:symbol val="none"/>
          </c:marker>
          <c:cat>
            <c:numRef>
              <c:f>'GNI growth (annual)'!$B$15:$V$15</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'GNI growth (annual)'!$B$17:$V$17</c:f>
              <c:numCache>
                <c:formatCode>General</c:formatCode>
                <c:ptCount val="21"/>
                <c:pt idx="0">
                  <c:v>5.6751673360429606</c:v>
                </c:pt>
                <c:pt idx="1">
                  <c:v>1.2888353900871996</c:v>
                </c:pt>
                <c:pt idx="2">
                  <c:v>5.4963645371568219</c:v>
                </c:pt>
                <c:pt idx="3">
                  <c:v>4.6295277991231529</c:v>
                </c:pt>
                <c:pt idx="4">
                  <c:v>6.5488118156183894</c:v>
                </c:pt>
                <c:pt idx="5">
                  <c:v>7.3917484704005574</c:v>
                </c:pt>
                <c:pt idx="6">
                  <c:v>7.3459400217630284</c:v>
                </c:pt>
                <c:pt idx="7">
                  <c:v>3.9811915799333111</c:v>
                </c:pt>
                <c:pt idx="8">
                  <c:v>6.1899457802959006</c:v>
                </c:pt>
                <c:pt idx="9">
                  <c:v>7.30499830030314</c:v>
                </c:pt>
                <c:pt idx="10">
                  <c:v>4.3323347398043381</c:v>
                </c:pt>
                <c:pt idx="11">
                  <c:v>5.0007387760355435</c:v>
                </c:pt>
                <c:pt idx="12">
                  <c:v>3.547238696375814</c:v>
                </c:pt>
                <c:pt idx="13">
                  <c:v>8.3615795528199417</c:v>
                </c:pt>
                <c:pt idx="14">
                  <c:v>8.2945517928167689</c:v>
                </c:pt>
                <c:pt idx="15">
                  <c:v>9.3408752724090363</c:v>
                </c:pt>
                <c:pt idx="16">
                  <c:v>9.3460103191279646</c:v>
                </c:pt>
                <c:pt idx="17">
                  <c:v>9.4195135975770228</c:v>
                </c:pt>
                <c:pt idx="18">
                  <c:v>5.1280653105355567</c:v>
                </c:pt>
                <c:pt idx="19">
                  <c:v>9.0941048338904427</c:v>
                </c:pt>
                <c:pt idx="20">
                  <c:v>9.0937915561816922</c:v>
                </c:pt>
              </c:numCache>
            </c:numRef>
          </c:val>
          <c:smooth val="0"/>
        </c:ser>
        <c:ser>
          <c:idx val="2"/>
          <c:order val="2"/>
          <c:tx>
            <c:strRef>
              <c:f>'GNI growth (annual)'!$A$18</c:f>
              <c:strCache>
                <c:ptCount val="1"/>
                <c:pt idx="0">
                  <c:v>Rusland</c:v>
                </c:pt>
              </c:strCache>
            </c:strRef>
          </c:tx>
          <c:marker>
            <c:symbol val="none"/>
          </c:marker>
          <c:cat>
            <c:numRef>
              <c:f>'GNI growth (annual)'!$B$15:$V$15</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'GNI growth (annual)'!$B$18:$V$18</c:f>
              <c:numCache>
                <c:formatCode>General</c:formatCode>
                <c:ptCount val="21"/>
                <c:pt idx="1">
                  <c:v>-4.996020591852858</c:v>
                </c:pt>
                <c:pt idx="2">
                  <c:v>-13.820927986730098</c:v>
                </c:pt>
                <c:pt idx="3">
                  <c:v>-8.7219312079082556</c:v>
                </c:pt>
                <c:pt idx="4">
                  <c:v>-13.090264523354518</c:v>
                </c:pt>
                <c:pt idx="5">
                  <c:v>-3.7982044159564912</c:v>
                </c:pt>
                <c:pt idx="6">
                  <c:v>-3.1274515902385791</c:v>
                </c:pt>
                <c:pt idx="7">
                  <c:v>2.0791400209729431</c:v>
                </c:pt>
                <c:pt idx="8">
                  <c:v>-3.5297622474156203</c:v>
                </c:pt>
                <c:pt idx="9">
                  <c:v>6.1064085882263575</c:v>
                </c:pt>
                <c:pt idx="10">
                  <c:v>8.9372833087779497</c:v>
                </c:pt>
                <c:pt idx="11">
                  <c:v>3.7883324578187136</c:v>
                </c:pt>
                <c:pt idx="12">
                  <c:v>5.2281034429699389</c:v>
                </c:pt>
                <c:pt idx="13">
                  <c:v>8.4740061696639728</c:v>
                </c:pt>
                <c:pt idx="14">
                  <c:v>6.3792050264733184</c:v>
                </c:pt>
                <c:pt idx="15">
                  <c:v>6.8649980641528145</c:v>
                </c:pt>
                <c:pt idx="16">
                  <c:v>8.863317535125427</c:v>
                </c:pt>
                <c:pt idx="17">
                  <c:v>7.9204336945012574</c:v>
                </c:pt>
                <c:pt idx="18">
                  <c:v>5.1166127337973819</c:v>
                </c:pt>
                <c:pt idx="19">
                  <c:v>-7.1186861222810478</c:v>
                </c:pt>
                <c:pt idx="20">
                  <c:v>4.397848838291079</c:v>
                </c:pt>
              </c:numCache>
            </c:numRef>
          </c:val>
          <c:smooth val="0"/>
        </c:ser>
        <c:ser>
          <c:idx val="3"/>
          <c:order val="3"/>
          <c:tx>
            <c:strRef>
              <c:f>'GNI growth (annual)'!$A$19</c:f>
              <c:strCache>
                <c:ptCount val="1"/>
                <c:pt idx="0">
                  <c:v>China</c:v>
                </c:pt>
              </c:strCache>
            </c:strRef>
          </c:tx>
          <c:marker>
            <c:symbol val="none"/>
          </c:marker>
          <c:cat>
            <c:numRef>
              <c:f>'GNI growth (annual)'!$B$15:$V$15</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'GNI growth (annual)'!$B$19:$V$19</c:f>
              <c:numCache>
                <c:formatCode>General</c:formatCode>
                <c:ptCount val="21"/>
                <c:pt idx="0">
                  <c:v>3.5623497508511832</c:v>
                </c:pt>
                <c:pt idx="1">
                  <c:v>9.2799249544424782</c:v>
                </c:pt>
                <c:pt idx="2">
                  <c:v>14.38588626620569</c:v>
                </c:pt>
                <c:pt idx="3">
                  <c:v>14.39666355933258</c:v>
                </c:pt>
                <c:pt idx="4">
                  <c:v>12.9847225422508</c:v>
                </c:pt>
                <c:pt idx="5">
                  <c:v>12.511202338566136</c:v>
                </c:pt>
                <c:pt idx="6">
                  <c:v>9.8297910251367426</c:v>
                </c:pt>
                <c:pt idx="7">
                  <c:v>8.9821518146095247</c:v>
                </c:pt>
                <c:pt idx="8">
                  <c:v>8.3271507074327289</c:v>
                </c:pt>
                <c:pt idx="9">
                  <c:v>7.6032766168363253</c:v>
                </c:pt>
                <c:pt idx="10">
                  <c:v>7.9056163719899644</c:v>
                </c:pt>
                <c:pt idx="11">
                  <c:v>8.5422504307683056</c:v>
                </c:pt>
                <c:pt idx="12">
                  <c:v>8.621218855601251</c:v>
                </c:pt>
                <c:pt idx="13">
                  <c:v>9.4121463905166323</c:v>
                </c:pt>
                <c:pt idx="14">
                  <c:v>9.7853835077977607</c:v>
                </c:pt>
                <c:pt idx="15">
                  <c:v>11.870765794197453</c:v>
                </c:pt>
                <c:pt idx="16">
                  <c:v>12.139289299527274</c:v>
                </c:pt>
                <c:pt idx="17">
                  <c:v>13.742187296713197</c:v>
                </c:pt>
                <c:pt idx="18">
                  <c:v>9.4362655522632508</c:v>
                </c:pt>
                <c:pt idx="19">
                  <c:v>9.4404849127348225</c:v>
                </c:pt>
                <c:pt idx="20">
                  <c:v>10.034711340745439</c:v>
                </c:pt>
              </c:numCache>
            </c:numRef>
          </c:val>
          <c:smooth val="0"/>
        </c:ser>
        <c:ser>
          <c:idx val="4"/>
          <c:order val="4"/>
          <c:tx>
            <c:strRef>
              <c:f>'GNI growth (annual)'!$A$20</c:f>
              <c:strCache>
                <c:ptCount val="1"/>
                <c:pt idx="0">
                  <c:v>Nederland</c:v>
                </c:pt>
              </c:strCache>
            </c:strRef>
          </c:tx>
          <c:marker>
            <c:symbol val="none"/>
          </c:marker>
          <c:cat>
            <c:numRef>
              <c:f>'GNI growth (annual)'!$B$15:$V$15</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'GNI growth (annual)'!$B$20:$V$20</c:f>
              <c:numCache>
                <c:formatCode>General</c:formatCode>
                <c:ptCount val="21"/>
                <c:pt idx="0">
                  <c:v>5.6917824416128164</c:v>
                </c:pt>
                <c:pt idx="1">
                  <c:v>2.0107294147428671</c:v>
                </c:pt>
                <c:pt idx="2">
                  <c:v>2.1017142212799369</c:v>
                </c:pt>
                <c:pt idx="3">
                  <c:v>0.54418628253804968</c:v>
                </c:pt>
                <c:pt idx="4">
                  <c:v>2.2746114447728591</c:v>
                </c:pt>
                <c:pt idx="5">
                  <c:v>2.2817630628495515</c:v>
                </c:pt>
                <c:pt idx="6">
                  <c:v>4.0242980285462266</c:v>
                </c:pt>
                <c:pt idx="7">
                  <c:v>3.8129304254192515</c:v>
                </c:pt>
                <c:pt idx="8">
                  <c:v>6.4077350750920905</c:v>
                </c:pt>
                <c:pt idx="9">
                  <c:v>2.4992105880470352</c:v>
                </c:pt>
                <c:pt idx="10">
                  <c:v>2.8224096776521463</c:v>
                </c:pt>
                <c:pt idx="11">
                  <c:v>3.3724461991102945</c:v>
                </c:pt>
                <c:pt idx="12">
                  <c:v>-8.7475184115717655E-2</c:v>
                </c:pt>
                <c:pt idx="13">
                  <c:v>0.11169570269777296</c:v>
                </c:pt>
                <c:pt idx="14">
                  <c:v>0.65853777780912992</c:v>
                </c:pt>
                <c:pt idx="15">
                  <c:v>4.3320402203295165</c:v>
                </c:pt>
                <c:pt idx="16">
                  <c:v>1.1077334376743118</c:v>
                </c:pt>
                <c:pt idx="17">
                  <c:v>5.0185206253437116</c:v>
                </c:pt>
                <c:pt idx="18">
                  <c:v>5.7137876669190142</c:v>
                </c:pt>
                <c:pt idx="19">
                  <c:v>-3.2046845382397198</c:v>
                </c:pt>
                <c:pt idx="20">
                  <c:v>6.4697047829412296E-2</c:v>
                </c:pt>
              </c:numCache>
            </c:numRef>
          </c:val>
          <c:smooth val="0"/>
        </c:ser>
        <c:ser>
          <c:idx val="5"/>
          <c:order val="5"/>
          <c:tx>
            <c:strRef>
              <c:f>'GNI growth (annual)'!$A$21</c:f>
              <c:strCache>
                <c:ptCount val="1"/>
                <c:pt idx="0">
                  <c:v>Verenigde Staten</c:v>
                </c:pt>
              </c:strCache>
            </c:strRef>
          </c:tx>
          <c:marker>
            <c:symbol val="none"/>
          </c:marker>
          <c:cat>
            <c:numRef>
              <c:f>'GNI growth (annual)'!$B$15:$V$15</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'GNI growth (annual)'!$B$21:$V$21</c:f>
              <c:numCache>
                <c:formatCode>General</c:formatCode>
                <c:ptCount val="21"/>
                <c:pt idx="0">
                  <c:v>2.0970645528873497</c:v>
                </c:pt>
                <c:pt idx="1">
                  <c:v>-0.42221431054584035</c:v>
                </c:pt>
                <c:pt idx="2">
                  <c:v>3.5964888480873203</c:v>
                </c:pt>
                <c:pt idx="3">
                  <c:v>3.1726318387965051</c:v>
                </c:pt>
                <c:pt idx="4">
                  <c:v>3.6691769491155544</c:v>
                </c:pt>
                <c:pt idx="5">
                  <c:v>1.8842509051372229</c:v>
                </c:pt>
                <c:pt idx="6">
                  <c:v>3.2441746712707009</c:v>
                </c:pt>
                <c:pt idx="7">
                  <c:v>4.2649038419450367</c:v>
                </c:pt>
                <c:pt idx="8">
                  <c:v>4.0112364700169945</c:v>
                </c:pt>
                <c:pt idx="9">
                  <c:v>4.9888659783602805</c:v>
                </c:pt>
                <c:pt idx="10">
                  <c:v>3.4689404488436542</c:v>
                </c:pt>
                <c:pt idx="11">
                  <c:v>1.3124110491923915</c:v>
                </c:pt>
                <c:pt idx="12">
                  <c:v>2.7037110295434292</c:v>
                </c:pt>
                <c:pt idx="13">
                  <c:v>2.7138033590967008</c:v>
                </c:pt>
                <c:pt idx="14">
                  <c:v>3.201534940509108</c:v>
                </c:pt>
                <c:pt idx="15">
                  <c:v>2.4727240858939439</c:v>
                </c:pt>
                <c:pt idx="16">
                  <c:v>1.8524307868862175</c:v>
                </c:pt>
                <c:pt idx="17">
                  <c:v>3.4698935234405184</c:v>
                </c:pt>
                <c:pt idx="18">
                  <c:v>5.8503976222226618E-2</c:v>
                </c:pt>
                <c:pt idx="19">
                  <c:v>-2.110252663096972</c:v>
                </c:pt>
                <c:pt idx="20">
                  <c:v>1.8606381571703841</c:v>
                </c:pt>
              </c:numCache>
            </c:numRef>
          </c:val>
          <c:smooth val="0"/>
        </c:ser>
        <c:dLbls>
          <c:showLegendKey val="0"/>
          <c:showVal val="0"/>
          <c:showCatName val="0"/>
          <c:showSerName val="0"/>
          <c:showPercent val="0"/>
          <c:showBubbleSize val="0"/>
        </c:dLbls>
        <c:marker val="1"/>
        <c:smooth val="0"/>
        <c:axId val="124964864"/>
        <c:axId val="124966400"/>
      </c:lineChart>
      <c:catAx>
        <c:axId val="124964864"/>
        <c:scaling>
          <c:orientation val="minMax"/>
        </c:scaling>
        <c:delete val="0"/>
        <c:axPos val="b"/>
        <c:numFmt formatCode="General" sourceLinked="1"/>
        <c:majorTickMark val="out"/>
        <c:minorTickMark val="none"/>
        <c:tickLblPos val="nextTo"/>
        <c:crossAx val="124966400"/>
        <c:crosses val="autoZero"/>
        <c:auto val="1"/>
        <c:lblAlgn val="ctr"/>
        <c:lblOffset val="100"/>
        <c:noMultiLvlLbl val="0"/>
      </c:catAx>
      <c:valAx>
        <c:axId val="124966400"/>
        <c:scaling>
          <c:orientation val="minMax"/>
        </c:scaling>
        <c:delete val="0"/>
        <c:axPos val="l"/>
        <c:majorGridlines/>
        <c:numFmt formatCode="General" sourceLinked="1"/>
        <c:majorTickMark val="out"/>
        <c:minorTickMark val="none"/>
        <c:tickLblPos val="nextTo"/>
        <c:crossAx val="12496486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GNI growth (annual %)</c:v>
                </c:pt>
              </c:strCache>
            </c:strRef>
          </c:tx>
          <c:invertIfNegative val="0"/>
          <c:cat>
            <c:strRef>
              <c:f>Sheet1!$A$2:$A$12</c:f>
              <c:strCache>
                <c:ptCount val="11"/>
                <c:pt idx="0">
                  <c:v>Brazilië</c:v>
                </c:pt>
                <c:pt idx="1">
                  <c:v>Rusland</c:v>
                </c:pt>
                <c:pt idx="2">
                  <c:v>India</c:v>
                </c:pt>
                <c:pt idx="3">
                  <c:v>China</c:v>
                </c:pt>
                <c:pt idx="5">
                  <c:v>Zuid-Afrika</c:v>
                </c:pt>
                <c:pt idx="6">
                  <c:v>Turkije</c:v>
                </c:pt>
                <c:pt idx="7">
                  <c:v>Zuid-Korea</c:v>
                </c:pt>
                <c:pt idx="9">
                  <c:v>Nederland</c:v>
                </c:pt>
                <c:pt idx="10">
                  <c:v>Verenigde Staten</c:v>
                </c:pt>
              </c:strCache>
            </c:strRef>
          </c:cat>
          <c:val>
            <c:numRef>
              <c:f>Sheet1!$B$2:$B$12</c:f>
              <c:numCache>
                <c:formatCode>General</c:formatCode>
                <c:ptCount val="11"/>
                <c:pt idx="0">
                  <c:v>7.366516771593008</c:v>
                </c:pt>
                <c:pt idx="1">
                  <c:v>4.397848838291079</c:v>
                </c:pt>
                <c:pt idx="2">
                  <c:v>9.0937915561816922</c:v>
                </c:pt>
                <c:pt idx="3">
                  <c:v>10.034711340745439</c:v>
                </c:pt>
                <c:pt idx="5">
                  <c:v>2.6341356830492639</c:v>
                </c:pt>
                <c:pt idx="6">
                  <c:v>8.6460232290266106</c:v>
                </c:pt>
                <c:pt idx="7">
                  <c:v>6.5917134468236789</c:v>
                </c:pt>
                <c:pt idx="9">
                  <c:v>6.4697047829412324E-2</c:v>
                </c:pt>
                <c:pt idx="10">
                  <c:v>1.8606381571703841</c:v>
                </c:pt>
              </c:numCache>
            </c:numRef>
          </c:val>
        </c:ser>
        <c:ser>
          <c:idx val="1"/>
          <c:order val="1"/>
          <c:tx>
            <c:strRef>
              <c:f>Sheet1!$C$1</c:f>
              <c:strCache>
                <c:ptCount val="1"/>
                <c:pt idx="0">
                  <c:v>GNI per capita growth (annual %)</c:v>
                </c:pt>
              </c:strCache>
            </c:strRef>
          </c:tx>
          <c:invertIfNegative val="0"/>
          <c:cat>
            <c:strRef>
              <c:f>Sheet1!$A$2:$A$12</c:f>
              <c:strCache>
                <c:ptCount val="11"/>
                <c:pt idx="0">
                  <c:v>Brazilië</c:v>
                </c:pt>
                <c:pt idx="1">
                  <c:v>Rusland</c:v>
                </c:pt>
                <c:pt idx="2">
                  <c:v>India</c:v>
                </c:pt>
                <c:pt idx="3">
                  <c:v>China</c:v>
                </c:pt>
                <c:pt idx="5">
                  <c:v>Zuid-Afrika</c:v>
                </c:pt>
                <c:pt idx="6">
                  <c:v>Turkije</c:v>
                </c:pt>
                <c:pt idx="7">
                  <c:v>Zuid-Korea</c:v>
                </c:pt>
                <c:pt idx="9">
                  <c:v>Nederland</c:v>
                </c:pt>
                <c:pt idx="10">
                  <c:v>Verenigde Staten</c:v>
                </c:pt>
              </c:strCache>
            </c:strRef>
          </c:cat>
          <c:val>
            <c:numRef>
              <c:f>Sheet1!$C$2:$C$12</c:f>
              <c:numCache>
                <c:formatCode>General</c:formatCode>
                <c:ptCount val="11"/>
                <c:pt idx="0">
                  <c:v>6.4303210702840294</c:v>
                </c:pt>
                <c:pt idx="1">
                  <c:v>4.4714981143674706</c:v>
                </c:pt>
                <c:pt idx="2">
                  <c:v>7.6412745694552147</c:v>
                </c:pt>
                <c:pt idx="3">
                  <c:v>9.4657905240665041</c:v>
                </c:pt>
                <c:pt idx="5">
                  <c:v>1.2562379255658849</c:v>
                </c:pt>
                <c:pt idx="6">
                  <c:v>7.2928627074058596</c:v>
                </c:pt>
                <c:pt idx="7">
                  <c:v>6.3125576550856941</c:v>
                </c:pt>
                <c:pt idx="9">
                  <c:v>-0.4508746206623474</c:v>
                </c:pt>
                <c:pt idx="10">
                  <c:v>1.0119435084351378</c:v>
                </c:pt>
              </c:numCache>
            </c:numRef>
          </c:val>
        </c:ser>
        <c:dLbls>
          <c:showLegendKey val="0"/>
          <c:showVal val="0"/>
          <c:showCatName val="0"/>
          <c:showSerName val="0"/>
          <c:showPercent val="0"/>
          <c:showBubbleSize val="0"/>
        </c:dLbls>
        <c:gapWidth val="150"/>
        <c:overlap val="100"/>
        <c:axId val="128518400"/>
        <c:axId val="128540672"/>
      </c:barChart>
      <c:catAx>
        <c:axId val="128518400"/>
        <c:scaling>
          <c:orientation val="minMax"/>
        </c:scaling>
        <c:delete val="0"/>
        <c:axPos val="l"/>
        <c:majorTickMark val="out"/>
        <c:minorTickMark val="none"/>
        <c:tickLblPos val="nextTo"/>
        <c:crossAx val="128540672"/>
        <c:crosses val="autoZero"/>
        <c:auto val="1"/>
        <c:lblAlgn val="ctr"/>
        <c:lblOffset val="100"/>
        <c:noMultiLvlLbl val="0"/>
      </c:catAx>
      <c:valAx>
        <c:axId val="128540672"/>
        <c:scaling>
          <c:orientation val="minMax"/>
        </c:scaling>
        <c:delete val="0"/>
        <c:axPos val="b"/>
        <c:majorGridlines/>
        <c:numFmt formatCode="General" sourceLinked="1"/>
        <c:majorTickMark val="out"/>
        <c:minorTickMark val="none"/>
        <c:tickLblPos val="nextTo"/>
        <c:crossAx val="12851840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Sheet1!$B$16</c:f>
              <c:strCache>
                <c:ptCount val="1"/>
                <c:pt idx="0">
                  <c:v>Exports of goods and services (annual % growth)</c:v>
                </c:pt>
              </c:strCache>
            </c:strRef>
          </c:tx>
          <c:invertIfNegative val="0"/>
          <c:cat>
            <c:strRef>
              <c:f>Sheet1!$A$17:$A$27</c:f>
              <c:strCache>
                <c:ptCount val="11"/>
                <c:pt idx="0">
                  <c:v>Brazilië</c:v>
                </c:pt>
                <c:pt idx="1">
                  <c:v>Rusland</c:v>
                </c:pt>
                <c:pt idx="2">
                  <c:v>India</c:v>
                </c:pt>
                <c:pt idx="3">
                  <c:v>China</c:v>
                </c:pt>
                <c:pt idx="5">
                  <c:v>Zuid-Afrika</c:v>
                </c:pt>
                <c:pt idx="6">
                  <c:v>Turkije</c:v>
                </c:pt>
                <c:pt idx="7">
                  <c:v>Zuid-Korea</c:v>
                </c:pt>
                <c:pt idx="9">
                  <c:v>Nederland</c:v>
                </c:pt>
                <c:pt idx="10">
                  <c:v>Verenigde Staten</c:v>
                </c:pt>
              </c:strCache>
            </c:strRef>
          </c:cat>
          <c:val>
            <c:numRef>
              <c:f>Sheet1!$B$17:$B$27</c:f>
              <c:numCache>
                <c:formatCode>General</c:formatCode>
                <c:ptCount val="11"/>
                <c:pt idx="0">
                  <c:v>11.516777352482535</c:v>
                </c:pt>
                <c:pt idx="1">
                  <c:v>7.0999999999999943</c:v>
                </c:pt>
                <c:pt idx="2">
                  <c:v>17.926644841683018</c:v>
                </c:pt>
                <c:pt idx="3">
                  <c:v>28.367466999175086</c:v>
                </c:pt>
                <c:pt idx="5">
                  <c:v>16.454090879258203</c:v>
                </c:pt>
                <c:pt idx="6">
                  <c:v>3.4169601877002385</c:v>
                </c:pt>
                <c:pt idx="7">
                  <c:v>14.531393642530592</c:v>
                </c:pt>
                <c:pt idx="9">
                  <c:v>10.793185287413992</c:v>
                </c:pt>
                <c:pt idx="10">
                  <c:v>11.32530120481927</c:v>
                </c:pt>
              </c:numCache>
            </c:numRef>
          </c:val>
        </c:ser>
        <c:ser>
          <c:idx val="1"/>
          <c:order val="1"/>
          <c:tx>
            <c:strRef>
              <c:f>Sheet1!$C$16</c:f>
              <c:strCache>
                <c:ptCount val="1"/>
                <c:pt idx="0">
                  <c:v>Imports of goods and services (annual % growth)</c:v>
                </c:pt>
              </c:strCache>
            </c:strRef>
          </c:tx>
          <c:invertIfNegative val="0"/>
          <c:cat>
            <c:strRef>
              <c:f>Sheet1!$A$17:$A$27</c:f>
              <c:strCache>
                <c:ptCount val="11"/>
                <c:pt idx="0">
                  <c:v>Brazilië</c:v>
                </c:pt>
                <c:pt idx="1">
                  <c:v>Rusland</c:v>
                </c:pt>
                <c:pt idx="2">
                  <c:v>India</c:v>
                </c:pt>
                <c:pt idx="3">
                  <c:v>China</c:v>
                </c:pt>
                <c:pt idx="5">
                  <c:v>Zuid-Afrika</c:v>
                </c:pt>
                <c:pt idx="6">
                  <c:v>Turkije</c:v>
                </c:pt>
                <c:pt idx="7">
                  <c:v>Zuid-Korea</c:v>
                </c:pt>
                <c:pt idx="9">
                  <c:v>Nederland</c:v>
                </c:pt>
                <c:pt idx="10">
                  <c:v>Verenigde Staten</c:v>
                </c:pt>
              </c:strCache>
            </c:strRef>
          </c:cat>
          <c:val>
            <c:numRef>
              <c:f>Sheet1!$C$17:$C$27</c:f>
              <c:numCache>
                <c:formatCode>General</c:formatCode>
                <c:ptCount val="11"/>
                <c:pt idx="0">
                  <c:v>36.185675278302909</c:v>
                </c:pt>
                <c:pt idx="1">
                  <c:v>25.6</c:v>
                </c:pt>
                <c:pt idx="2">
                  <c:v>9.186495738812809</c:v>
                </c:pt>
                <c:pt idx="3">
                  <c:v>20.130355459440739</c:v>
                </c:pt>
                <c:pt idx="5">
                  <c:v>5.533319593899467</c:v>
                </c:pt>
                <c:pt idx="6">
                  <c:v>20.665836826190471</c:v>
                </c:pt>
                <c:pt idx="7">
                  <c:v>16.913104910112821</c:v>
                </c:pt>
                <c:pt idx="9">
                  <c:v>10.551584180870833</c:v>
                </c:pt>
                <c:pt idx="10">
                  <c:v>12.532383419689126</c:v>
                </c:pt>
              </c:numCache>
            </c:numRef>
          </c:val>
        </c:ser>
        <c:dLbls>
          <c:showLegendKey val="0"/>
          <c:showVal val="0"/>
          <c:showCatName val="0"/>
          <c:showSerName val="0"/>
          <c:showPercent val="0"/>
          <c:showBubbleSize val="0"/>
        </c:dLbls>
        <c:gapWidth val="150"/>
        <c:axId val="128554496"/>
        <c:axId val="128556032"/>
      </c:barChart>
      <c:catAx>
        <c:axId val="128554496"/>
        <c:scaling>
          <c:orientation val="minMax"/>
        </c:scaling>
        <c:delete val="0"/>
        <c:axPos val="l"/>
        <c:majorTickMark val="out"/>
        <c:minorTickMark val="none"/>
        <c:tickLblPos val="nextTo"/>
        <c:crossAx val="128556032"/>
        <c:crosses val="autoZero"/>
        <c:auto val="1"/>
        <c:lblAlgn val="ctr"/>
        <c:lblOffset val="100"/>
        <c:noMultiLvlLbl val="0"/>
      </c:catAx>
      <c:valAx>
        <c:axId val="128556032"/>
        <c:scaling>
          <c:orientation val="minMax"/>
        </c:scaling>
        <c:delete val="0"/>
        <c:axPos val="b"/>
        <c:majorGridlines/>
        <c:numFmt formatCode="General" sourceLinked="1"/>
        <c:majorTickMark val="out"/>
        <c:minorTickMark val="none"/>
        <c:tickLblPos val="nextTo"/>
        <c:crossAx val="128554496"/>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9534A-4463-4B36-9B47-8B54017D4BEF}" type="datetimeFigureOut">
              <a:rPr lang="nl-NL" smtClean="0"/>
              <a:t>17-5-2013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78F62-4D60-4DF0-8F46-8F610A518C7F}" type="slidenum">
              <a:rPr lang="nl-NL" smtClean="0"/>
              <a:t>‹nr.›</a:t>
            </a:fld>
            <a:endParaRPr lang="nl-NL"/>
          </a:p>
        </p:txBody>
      </p:sp>
    </p:spTree>
    <p:extLst>
      <p:ext uri="{BB962C8B-B14F-4D97-AF65-F5344CB8AC3E}">
        <p14:creationId xmlns:p14="http://schemas.microsoft.com/office/powerpoint/2010/main" val="212723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3477E97B-7DAA-4CB1-94E2-C2D1E4A954B4}" type="slidenum">
              <a:rPr lang="nl-NL" smtClean="0">
                <a:solidFill>
                  <a:prstClr val="black"/>
                </a:solidFill>
              </a:rPr>
              <a:pPr>
                <a:defRPr/>
              </a:pPr>
              <a:t>17</a:t>
            </a:fld>
            <a:endParaRPr lang="nl-NL">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err="1" smtClean="0"/>
              <a:t>Failed</a:t>
            </a:r>
            <a:r>
              <a:rPr lang="nl-NL" dirty="0" smtClean="0"/>
              <a:t> </a:t>
            </a:r>
            <a:r>
              <a:rPr lang="nl-NL" dirty="0" err="1" smtClean="0"/>
              <a:t>states</a:t>
            </a:r>
            <a:r>
              <a:rPr lang="nl-NL" dirty="0" smtClean="0"/>
              <a:t> zijn landen die een behoorlijk bestuur ontberen. Hoe donkerder, hoe fragieler een land is. Somalië is het meest fragiele land; Finland heeft het meest robuuste bestuur. De fragiliteit van een land wordt gemeten aan de hand van zaken als armoede en ongelijkheid, de rol van elites, demografische druk, grieven van groepen binnen de maatschappij, vluchtelingen, kwaliteit van publieke diensten, mensenrechten, handhaving van de rechtsorde, buitenlandse bemoeienis en het functioneren van het veiligheidsapparaat. </a:t>
            </a:r>
          </a:p>
          <a:p>
            <a:endParaRPr lang="nl-NL" dirty="0"/>
          </a:p>
        </p:txBody>
      </p:sp>
      <p:sp>
        <p:nvSpPr>
          <p:cNvPr id="4" name="Slide Number Placeholder 3"/>
          <p:cNvSpPr>
            <a:spLocks noGrp="1"/>
          </p:cNvSpPr>
          <p:nvPr>
            <p:ph type="sldNum" sz="quarter" idx="10"/>
          </p:nvPr>
        </p:nvSpPr>
        <p:spPr/>
        <p:txBody>
          <a:bodyPr/>
          <a:lstStyle/>
          <a:p>
            <a:pPr>
              <a:defRPr/>
            </a:pPr>
            <a:fld id="{3477E97B-7DAA-4CB1-94E2-C2D1E4A954B4}" type="slidenum">
              <a:rPr lang="nl-NL" smtClean="0">
                <a:solidFill>
                  <a:prstClr val="black"/>
                </a:solidFill>
              </a:rPr>
              <a:pPr>
                <a:defRPr/>
              </a:pPr>
              <a:t>48</a:t>
            </a:fld>
            <a:endParaRPr lang="nl-NL">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50DA3BC-E3EB-4D4C-8B4A-24FB1BA0D051}" type="slidenum">
              <a:rPr lang="nl-NL" smtClean="0">
                <a:solidFill>
                  <a:prstClr val="black"/>
                </a:solidFill>
              </a:rPr>
              <a:pPr/>
              <a:t>52</a:t>
            </a:fld>
            <a:endParaRPr lang="nl-NL" smtClean="0">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Oplopende voedselprijzen door </a:t>
            </a:r>
          </a:p>
          <a:p>
            <a:pPr>
              <a:spcBef>
                <a:spcPct val="0"/>
              </a:spcBef>
              <a:buFontTx/>
              <a:buChar char="•"/>
            </a:pPr>
            <a:r>
              <a:rPr lang="nl-NL" dirty="0" smtClean="0"/>
              <a:t>extreme weerscondities (Rusland, Canada), </a:t>
            </a:r>
          </a:p>
          <a:p>
            <a:pPr>
              <a:spcBef>
                <a:spcPct val="0"/>
              </a:spcBef>
              <a:buFontTx/>
              <a:buChar char="•"/>
            </a:pPr>
            <a:r>
              <a:rPr lang="nl-NL" dirty="0" smtClean="0"/>
              <a:t>oplopende grondstoffenprijzen (maart 2011: </a:t>
            </a:r>
            <a:r>
              <a:rPr lang="nl-NL" dirty="0" err="1" smtClean="0"/>
              <a:t>all</a:t>
            </a:r>
            <a:r>
              <a:rPr lang="nl-NL" dirty="0" smtClean="0"/>
              <a:t> time high), </a:t>
            </a:r>
          </a:p>
          <a:p>
            <a:pPr>
              <a:spcBef>
                <a:spcPct val="0"/>
              </a:spcBef>
              <a:buFontTx/>
              <a:buChar char="•"/>
            </a:pPr>
            <a:r>
              <a:rPr lang="nl-NL" dirty="0" smtClean="0"/>
              <a:t>toenemende mondiale vraag, </a:t>
            </a:r>
          </a:p>
          <a:p>
            <a:pPr>
              <a:spcBef>
                <a:spcPct val="0"/>
              </a:spcBef>
              <a:buFontTx/>
              <a:buChar char="•"/>
            </a:pPr>
            <a:r>
              <a:rPr lang="nl-NL" dirty="0" smtClean="0"/>
              <a:t>afnemende agrarische productiviteit, </a:t>
            </a:r>
          </a:p>
          <a:p>
            <a:pPr>
              <a:spcBef>
                <a:spcPct val="0"/>
              </a:spcBef>
              <a:buFontTx/>
              <a:buChar char="•"/>
            </a:pPr>
            <a:r>
              <a:rPr lang="nl-NL" dirty="0" smtClean="0"/>
              <a:t>toename vraag </a:t>
            </a:r>
            <a:r>
              <a:rPr lang="nl-NL" dirty="0" err="1" smtClean="0"/>
              <a:t>biofuel</a:t>
            </a:r>
            <a:r>
              <a:rPr lang="nl-NL" dirty="0" smtClean="0"/>
              <a:t> </a:t>
            </a:r>
          </a:p>
          <a:p>
            <a:pPr>
              <a:spcBef>
                <a:spcPct val="0"/>
              </a:spcBef>
              <a:buFontTx/>
              <a:buChar char="•"/>
            </a:pPr>
            <a:r>
              <a:rPr lang="nl-NL" dirty="0" smtClean="0"/>
              <a:t>en importafhankelijkheid (grondwaterschaarste)</a:t>
            </a:r>
          </a:p>
          <a:p>
            <a:pPr>
              <a:spcBef>
                <a:spcPct val="0"/>
              </a:spcBef>
            </a:pPr>
            <a:endParaRPr lang="nl-NL"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normAutofit fontScale="92500" lnSpcReduction="10000"/>
          </a:bodyPr>
          <a:lstStyle/>
          <a:p>
            <a:pPr fontAlgn="auto">
              <a:lnSpc>
                <a:spcPct val="90000"/>
              </a:lnSpc>
              <a:spcBef>
                <a:spcPts val="0"/>
              </a:spcBef>
              <a:spcAft>
                <a:spcPts val="0"/>
              </a:spcAft>
              <a:defRPr/>
            </a:pPr>
            <a:endParaRPr lang="nl-NL" dirty="0" smtClean="0"/>
          </a:p>
          <a:p>
            <a:pPr fontAlgn="auto">
              <a:spcBef>
                <a:spcPts val="0"/>
              </a:spcBef>
              <a:spcAft>
                <a:spcPts val="0"/>
              </a:spcAft>
              <a:defRPr/>
            </a:pPr>
            <a:r>
              <a:rPr lang="nl-NL" dirty="0" smtClean="0"/>
              <a:t>Disputen met Japan over de </a:t>
            </a:r>
            <a:r>
              <a:rPr lang="nl-NL" dirty="0" err="1" smtClean="0"/>
              <a:t>Diaoyy</a:t>
            </a:r>
            <a:r>
              <a:rPr lang="nl-NL" dirty="0" smtClean="0"/>
              <a:t>/</a:t>
            </a:r>
            <a:r>
              <a:rPr lang="nl-NL" dirty="0" err="1" smtClean="0"/>
              <a:t>Senkaku</a:t>
            </a:r>
            <a:r>
              <a:rPr lang="nl-NL" dirty="0" smtClean="0"/>
              <a:t> eilanden, met </a:t>
            </a:r>
            <a:r>
              <a:rPr lang="nl-NL" dirty="0" err="1" smtClean="0"/>
              <a:t>Filipijnen</a:t>
            </a:r>
            <a:r>
              <a:rPr lang="nl-NL" dirty="0" smtClean="0"/>
              <a:t> en Vietnam over </a:t>
            </a:r>
            <a:r>
              <a:rPr lang="nl-NL" dirty="0" err="1" smtClean="0"/>
              <a:t>Spreatly</a:t>
            </a:r>
            <a:r>
              <a:rPr lang="nl-NL" dirty="0" smtClean="0"/>
              <a:t>. </a:t>
            </a:r>
          </a:p>
          <a:p>
            <a:pPr fontAlgn="auto">
              <a:spcBef>
                <a:spcPts val="0"/>
              </a:spcBef>
              <a:spcAft>
                <a:spcPts val="0"/>
              </a:spcAft>
              <a:defRPr/>
            </a:pPr>
            <a:endParaRPr lang="nl-NL" dirty="0" smtClean="0"/>
          </a:p>
          <a:p>
            <a:pPr fontAlgn="auto">
              <a:spcBef>
                <a:spcPts val="0"/>
              </a:spcBef>
              <a:spcAft>
                <a:spcPts val="0"/>
              </a:spcAft>
              <a:defRPr/>
            </a:pPr>
            <a:r>
              <a:rPr lang="nl-NL" dirty="0" smtClean="0"/>
              <a:t>Grote haven op eiland </a:t>
            </a:r>
            <a:r>
              <a:rPr lang="nl-NL" dirty="0" err="1" smtClean="0"/>
              <a:t>Hainan</a:t>
            </a:r>
            <a:r>
              <a:rPr lang="nl-NL" dirty="0" smtClean="0"/>
              <a:t> in het hart van de Zuid-Chinese zee. </a:t>
            </a:r>
          </a:p>
          <a:p>
            <a:pPr fontAlgn="auto">
              <a:spcBef>
                <a:spcPts val="0"/>
              </a:spcBef>
              <a:spcAft>
                <a:spcPts val="0"/>
              </a:spcAft>
              <a:defRPr/>
            </a:pPr>
            <a:endParaRPr lang="nl-NL" dirty="0" smtClean="0"/>
          </a:p>
          <a:p>
            <a:pPr fontAlgn="auto">
              <a:spcBef>
                <a:spcPts val="0"/>
              </a:spcBef>
              <a:spcAft>
                <a:spcPts val="0"/>
              </a:spcAft>
              <a:defRPr/>
            </a:pPr>
            <a:r>
              <a:rPr lang="nl-NL" dirty="0" smtClean="0"/>
              <a:t>(2008) Voor het eerst sinds </a:t>
            </a:r>
            <a:r>
              <a:rPr lang="nl-NL" dirty="0" err="1" smtClean="0"/>
              <a:t>Zheng</a:t>
            </a:r>
            <a:r>
              <a:rPr lang="nl-NL" dirty="0" smtClean="0"/>
              <a:t> </a:t>
            </a:r>
            <a:r>
              <a:rPr lang="nl-NL" dirty="0" err="1" smtClean="0"/>
              <a:t>He’s</a:t>
            </a:r>
            <a:r>
              <a:rPr lang="nl-NL" dirty="0" smtClean="0"/>
              <a:t> ontdekkingsreizen van 600 jaar geleden een marinemissie buiten de territoriale wateren. Op 10 april 2010 voor het eest een oefening van 10 oorlogsscheven voorbij de ‘</a:t>
            </a:r>
            <a:r>
              <a:rPr lang="nl-NL" dirty="0" err="1" smtClean="0"/>
              <a:t>first</a:t>
            </a:r>
            <a:r>
              <a:rPr lang="nl-NL" dirty="0" smtClean="0"/>
              <a:t> </a:t>
            </a:r>
            <a:r>
              <a:rPr lang="nl-NL" dirty="0" err="1" smtClean="0"/>
              <a:t>island</a:t>
            </a:r>
            <a:r>
              <a:rPr lang="nl-NL" dirty="0" smtClean="0"/>
              <a:t> </a:t>
            </a:r>
            <a:r>
              <a:rPr lang="nl-NL" dirty="0" err="1" smtClean="0"/>
              <a:t>Chain</a:t>
            </a:r>
            <a:r>
              <a:rPr lang="nl-NL" dirty="0" smtClean="0"/>
              <a:t>’ (</a:t>
            </a:r>
            <a:r>
              <a:rPr lang="nl-NL" dirty="0" err="1" smtClean="0"/>
              <a:t>Kurillen</a:t>
            </a:r>
            <a:r>
              <a:rPr lang="nl-NL" dirty="0" smtClean="0"/>
              <a:t>, Japan, Taiwan, </a:t>
            </a:r>
            <a:r>
              <a:rPr lang="nl-NL" dirty="0" err="1" smtClean="0"/>
              <a:t>Filipijnen</a:t>
            </a:r>
            <a:r>
              <a:rPr lang="nl-NL" dirty="0" smtClean="0"/>
              <a:t> en Borneo). Er is nu nadruk op lange afstandtrainingen. Lijkt gekoppeld aan oplopende spanning over eilanden in de Zuid-Chinese zee. O.A. Parcel eilanden en </a:t>
            </a:r>
            <a:r>
              <a:rPr lang="nl-NL" dirty="0" err="1" smtClean="0"/>
              <a:t>Spratley</a:t>
            </a:r>
            <a:r>
              <a:rPr lang="nl-NL" dirty="0" smtClean="0"/>
              <a:t> worden als Chinees gezien. Grootste probleem is </a:t>
            </a:r>
            <a:r>
              <a:rPr lang="nl-NL" dirty="0" err="1" smtClean="0"/>
              <a:t>Spratley</a:t>
            </a:r>
            <a:r>
              <a:rPr lang="nl-NL" dirty="0" smtClean="0"/>
              <a:t>: in maart 2010 werd een vissersvaartuig (de 311) lastige gevallen door de Vietnamese marine en kreeg bescherming. 311 had zelf zware machinegeweren aan boord. </a:t>
            </a:r>
          </a:p>
          <a:p>
            <a:pPr fontAlgn="auto">
              <a:spcBef>
                <a:spcPts val="0"/>
              </a:spcBef>
              <a:spcAft>
                <a:spcPts val="0"/>
              </a:spcAft>
              <a:defRPr/>
            </a:pPr>
            <a:endParaRPr lang="nl-NL" dirty="0" smtClean="0"/>
          </a:p>
          <a:p>
            <a:pPr fontAlgn="auto">
              <a:spcBef>
                <a:spcPts val="0"/>
              </a:spcBef>
              <a:spcAft>
                <a:spcPts val="0"/>
              </a:spcAft>
              <a:defRPr/>
            </a:pPr>
            <a:r>
              <a:rPr lang="nl-NL" dirty="0" smtClean="0"/>
              <a:t>20% van alle Chinese maritieme bewegingen gaat door de straat van </a:t>
            </a:r>
            <a:r>
              <a:rPr lang="nl-NL" dirty="0" err="1" smtClean="0"/>
              <a:t>Malakka</a:t>
            </a:r>
            <a:r>
              <a:rPr lang="nl-NL" dirty="0" smtClean="0"/>
              <a:t>.</a:t>
            </a:r>
          </a:p>
          <a:p>
            <a:pPr fontAlgn="auto">
              <a:spcBef>
                <a:spcPts val="0"/>
              </a:spcBef>
              <a:spcAft>
                <a:spcPts val="0"/>
              </a:spcAft>
              <a:defRPr/>
            </a:pPr>
            <a:endParaRPr lang="nl-NL" dirty="0" smtClean="0"/>
          </a:p>
          <a:p>
            <a:pPr fontAlgn="auto">
              <a:spcBef>
                <a:spcPts val="0"/>
              </a:spcBef>
              <a:spcAft>
                <a:spcPts val="0"/>
              </a:spcAft>
              <a:defRPr/>
            </a:pPr>
            <a:r>
              <a:rPr lang="nl-NL" dirty="0" smtClean="0"/>
              <a:t>China: ‘</a:t>
            </a:r>
            <a:r>
              <a:rPr lang="nl-NL" dirty="0" err="1" smtClean="0"/>
              <a:t>string</a:t>
            </a:r>
            <a:r>
              <a:rPr lang="nl-NL" dirty="0" smtClean="0"/>
              <a:t> of </a:t>
            </a:r>
            <a:r>
              <a:rPr lang="nl-NL" dirty="0" err="1" smtClean="0"/>
              <a:t>pears</a:t>
            </a:r>
            <a:r>
              <a:rPr lang="nl-NL" dirty="0" smtClean="0"/>
              <a:t> </a:t>
            </a:r>
            <a:r>
              <a:rPr lang="nl-NL" dirty="0" err="1" smtClean="0"/>
              <a:t>strategy</a:t>
            </a:r>
            <a:r>
              <a:rPr lang="nl-NL" dirty="0" smtClean="0"/>
              <a:t>’: Pakistan (</a:t>
            </a:r>
            <a:r>
              <a:rPr lang="nl-NL" dirty="0" err="1" smtClean="0"/>
              <a:t>Gwadar</a:t>
            </a:r>
            <a:r>
              <a:rPr lang="nl-NL" dirty="0" smtClean="0"/>
              <a:t>): marinebasis en luisterpost; Pakistan (</a:t>
            </a:r>
            <a:r>
              <a:rPr lang="nl-NL" dirty="0" err="1" smtClean="0"/>
              <a:t>Pasni</a:t>
            </a:r>
            <a:r>
              <a:rPr lang="nl-NL" dirty="0" smtClean="0"/>
              <a:t>): haven door snelweg met </a:t>
            </a:r>
            <a:r>
              <a:rPr lang="nl-NL" dirty="0" err="1" smtClean="0"/>
              <a:t>Gwadar</a:t>
            </a:r>
            <a:r>
              <a:rPr lang="nl-NL" dirty="0" smtClean="0"/>
              <a:t> verbonden</a:t>
            </a:r>
          </a:p>
          <a:p>
            <a:pPr fontAlgn="auto">
              <a:spcBef>
                <a:spcPts val="0"/>
              </a:spcBef>
              <a:spcAft>
                <a:spcPts val="0"/>
              </a:spcAft>
              <a:defRPr/>
            </a:pPr>
            <a:r>
              <a:rPr lang="nl-NL" dirty="0" smtClean="0"/>
              <a:t>Sri Lanka: bevoorradingsstation; Bangladesh (</a:t>
            </a:r>
            <a:r>
              <a:rPr lang="nl-NL" dirty="0" err="1" smtClean="0"/>
              <a:t>Chittagong</a:t>
            </a:r>
            <a:r>
              <a:rPr lang="nl-NL" dirty="0" smtClean="0"/>
              <a:t>): marinefaciliteit; Golf van Bengalen: luisterposten op eilanden; Myanmar: marinebases, wegen, verbinding naar </a:t>
            </a:r>
            <a:r>
              <a:rPr lang="nl-NL" dirty="0" err="1" smtClean="0"/>
              <a:t>Yunnan</a:t>
            </a:r>
            <a:r>
              <a:rPr lang="nl-NL" dirty="0" smtClean="0"/>
              <a:t>; Thailand: mogelijk kanaal naar </a:t>
            </a:r>
            <a:r>
              <a:rPr lang="nl-NL" dirty="0" err="1" smtClean="0"/>
              <a:t>China’s</a:t>
            </a:r>
            <a:r>
              <a:rPr lang="nl-NL" dirty="0" smtClean="0"/>
              <a:t> </a:t>
            </a:r>
            <a:r>
              <a:rPr lang="nl-NL" dirty="0" err="1" smtClean="0"/>
              <a:t>pacific</a:t>
            </a:r>
            <a:r>
              <a:rPr lang="nl-NL" dirty="0" smtClean="0"/>
              <a:t> coast.</a:t>
            </a:r>
          </a:p>
          <a:p>
            <a:pPr fontAlgn="auto">
              <a:spcBef>
                <a:spcPts val="0"/>
              </a:spcBef>
              <a:spcAft>
                <a:spcPts val="0"/>
              </a:spcAft>
              <a:defRPr/>
            </a:pPr>
            <a:endParaRPr lang="nl-NL" dirty="0"/>
          </a:p>
        </p:txBody>
      </p:sp>
      <p:sp>
        <p:nvSpPr>
          <p:cNvPr id="3584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AB1BA0-03DB-47FC-A475-35EE02DDEC85}" type="slidenum">
              <a:rPr lang="nl-NL" smtClean="0">
                <a:solidFill>
                  <a:prstClr val="black"/>
                </a:solidFill>
              </a:rPr>
              <a:pPr/>
              <a:t>56</a:t>
            </a:fld>
            <a:endParaRPr lang="nl-NL"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6755AE-F47A-477E-BB76-822A98C16BCC}" type="slidenum">
              <a:rPr lang="nl-NL" smtClean="0">
                <a:solidFill>
                  <a:prstClr val="black"/>
                </a:solidFill>
              </a:rPr>
              <a:pPr/>
              <a:t>59</a:t>
            </a:fld>
            <a:endParaRPr lang="nl-NL" smtClean="0">
              <a:solidFill>
                <a:prstClr val="black"/>
              </a:solidFill>
            </a:endParaRPr>
          </a:p>
        </p:txBody>
      </p:sp>
      <p:sp>
        <p:nvSpPr>
          <p:cNvPr id="39939" name="Slide Image Placeholder 1"/>
          <p:cNvSpPr>
            <a:spLocks noGrp="1" noRot="1" noChangeAspect="1" noTextEdit="1"/>
          </p:cNvSpPr>
          <p:nvPr>
            <p:ph type="sldImg"/>
          </p:nvPr>
        </p:nvSpPr>
        <p:spPr bwMode="auto">
          <a:noFill/>
          <a:ln>
            <a:solidFill>
              <a:srgbClr val="000000"/>
            </a:solidFill>
            <a:miter lim="800000"/>
            <a:headEnd/>
            <a:tailEnd/>
          </a:ln>
        </p:spPr>
      </p:sp>
      <p:sp>
        <p:nvSpPr>
          <p:cNvPr id="3994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latin typeface="Arial" pitchFamily="34" charset="0"/>
                <a:cs typeface="Arial" pitchFamily="34" charset="0"/>
              </a:rPr>
              <a:t>Gebrekkige beschikbaarheid water en voedsel zijn een katalysator voor conflicten en migratiestromen met regio overstijgde effecten.</a:t>
            </a:r>
          </a:p>
          <a:p>
            <a:pPr eaLnBrk="1" hangingPunct="1">
              <a:spcBef>
                <a:spcPct val="0"/>
              </a:spcBef>
            </a:pPr>
            <a:endParaRPr lang="nl-NL" smtClean="0">
              <a:latin typeface="Arial" pitchFamily="34" charset="0"/>
              <a:cs typeface="Arial" pitchFamily="34" charset="0"/>
            </a:endParaRPr>
          </a:p>
        </p:txBody>
      </p:sp>
      <p:sp>
        <p:nvSpPr>
          <p:cNvPr id="146436" name="Slide Number Placeholder 3"/>
          <p:cNvSpPr txBox="1">
            <a:spLocks noGrp="1"/>
          </p:cNvSpPr>
          <p:nvPr/>
        </p:nvSpPr>
        <p:spPr bwMode="auto">
          <a:xfrm>
            <a:off x="3885275" y="8686360"/>
            <a:ext cx="2971092" cy="456174"/>
          </a:xfrm>
          <a:prstGeom prst="rect">
            <a:avLst/>
          </a:prstGeom>
          <a:noFill/>
          <a:ln>
            <a:miter lim="800000"/>
            <a:headEnd/>
            <a:tailEnd/>
          </a:ln>
        </p:spPr>
        <p:txBody>
          <a:bodyPr lIns="90142" tIns="45071" rIns="90142" bIns="45071" anchor="b"/>
          <a:lstStyle/>
          <a:p>
            <a:pPr algn="r" fontAlgn="base">
              <a:spcBef>
                <a:spcPct val="0"/>
              </a:spcBef>
              <a:spcAft>
                <a:spcPct val="0"/>
              </a:spcAft>
              <a:defRPr/>
            </a:pPr>
            <a:fld id="{15D01A48-C4E9-4E37-9587-7629A7BC9D4F}" type="slidenum">
              <a:rPr lang="nl-NL" sz="1200">
                <a:solidFill>
                  <a:prstClr val="black"/>
                </a:solidFill>
                <a:cs typeface="Arial" pitchFamily="34" charset="0"/>
              </a:rPr>
              <a:pPr algn="r" fontAlgn="base">
                <a:spcBef>
                  <a:spcPct val="0"/>
                </a:spcBef>
                <a:spcAft>
                  <a:spcPct val="0"/>
                </a:spcAft>
                <a:defRPr/>
              </a:pPr>
              <a:t>59</a:t>
            </a:fld>
            <a:endParaRPr lang="nl-NL" sz="1200" dirty="0">
              <a:solidFill>
                <a:prstClr val="black"/>
              </a:solidFill>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1444CC-B666-48BC-A972-A12D709E20A9}" type="slidenum">
              <a:rPr lang="nl-NL" smtClean="0">
                <a:solidFill>
                  <a:prstClr val="black"/>
                </a:solidFill>
              </a:rPr>
              <a:pPr/>
              <a:t>61</a:t>
            </a:fld>
            <a:endParaRPr lang="nl-NL"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4C5B130C-C288-4268-98BB-A8A39E924486}" type="slidenum">
              <a:rPr lang="en-US">
                <a:solidFill>
                  <a:prstClr val="black"/>
                </a:solidFill>
              </a:rPr>
              <a:pPr>
                <a:defRPr/>
              </a:pPr>
              <a:t>20</a:t>
            </a:fld>
            <a:endParaRPr lang="en-US">
              <a:solidFill>
                <a:prstClr val="black"/>
              </a:solidFill>
            </a:endParaRPr>
          </a:p>
        </p:txBody>
      </p:sp>
      <p:sp>
        <p:nvSpPr>
          <p:cNvPr id="409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4" name="Rectangle 3"/>
          <p:cNvSpPr>
            <a:spLocks noGrp="1" noChangeArrowheads="1"/>
          </p:cNvSpPr>
          <p:nvPr>
            <p:ph type="body" idx="1"/>
          </p:nvPr>
        </p:nvSpPr>
        <p:spPr bwMode="auto">
          <a:xfrm>
            <a:off x="915055" y="4344608"/>
            <a:ext cx="5027892" cy="4115019"/>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cs typeface="Times New Roman" pitchFamily="18" charset="0"/>
              </a:rPr>
              <a:t>we must redefine Europe’s role in the world. </a:t>
            </a:r>
          </a:p>
          <a:p>
            <a:pPr>
              <a:buFontTx/>
              <a:buChar char="•"/>
            </a:pPr>
            <a:r>
              <a:rPr lang="en-US" smtClean="0"/>
              <a:t>Still struggling with the legacy of the Cold War and the challenges of globalisation and geopolitical change. The Liberal democracies of the West face three interrelated challenges. </a:t>
            </a:r>
          </a:p>
          <a:p>
            <a:pPr>
              <a:buFontTx/>
              <a:buChar char="•"/>
            </a:pPr>
            <a:r>
              <a:rPr lang="en-US" smtClean="0"/>
              <a:t>First, the looming geopolitical power struggle could profoundly change the international system. Three power centres are emerging: the United States, Europe and the emerging superpowers China, India and Russia. A multi-polar world with competing power centres is taking shape. By definition, such a system is less stable than the uni-polar world we know. Stability is further undermined by lesser powers seeking regional domination. </a:t>
            </a:r>
          </a:p>
          <a:p>
            <a:pPr>
              <a:buFontTx/>
              <a:buChar char="•"/>
            </a:pPr>
            <a:r>
              <a:rPr lang="en-US" smtClean="0"/>
              <a:t>Second, the supply of energy and other raw materials is increasingly dominating geopolitics. </a:t>
            </a:r>
            <a:r>
              <a:rPr lang="nl-NL" smtClean="0"/>
              <a:t>Come back to this later.</a:t>
            </a:r>
          </a:p>
          <a:p>
            <a:pPr>
              <a:buFontTx/>
              <a:buChar char="•"/>
            </a:pPr>
            <a:r>
              <a:rPr lang="en-US" smtClean="0"/>
              <a:t>Third, a zone of instability is emerging of problem states and black holes or ungoverned territories</a:t>
            </a:r>
            <a:r>
              <a:rPr lang="nl-NL" smtClean="0"/>
              <a:t>.</a:t>
            </a:r>
            <a:r>
              <a:rPr lang="en-US" smtClean="0"/>
              <a:t> </a:t>
            </a:r>
            <a:r>
              <a:rPr lang="nl-NL" smtClean="0"/>
              <a:t>Come back to this later as well. </a:t>
            </a:r>
          </a:p>
          <a:p>
            <a:pPr>
              <a:buFontTx/>
              <a:buChar char="•"/>
            </a:pPr>
            <a:r>
              <a:rPr lang="en-US" smtClean="0"/>
              <a:t>These challenges, together with strong anti-Western attitudes and state and non-state actors trying to undermine the system of liberal democracies have important implications for shaping </a:t>
            </a:r>
            <a:r>
              <a:rPr lang="nl-NL" smtClean="0"/>
              <a:t>the </a:t>
            </a:r>
            <a:r>
              <a:rPr lang="en-US" smtClean="0"/>
              <a:t>EU’s security policies and consequently, for capabilities.</a:t>
            </a:r>
          </a:p>
          <a:p>
            <a:pPr>
              <a:buFontTx/>
              <a:buChar char="•"/>
            </a:pPr>
            <a:r>
              <a:rPr lang="en-US" smtClean="0"/>
              <a:t>Requires expeditionary armed forces for strategic coercion or warfare and stabilisation and reconstruction or peace keeping. Ands it requires the political will to deploy forces out of area. </a:t>
            </a:r>
          </a:p>
          <a:p>
            <a:pPr>
              <a:buFontTx/>
              <a:buChar char="•"/>
            </a:pPr>
            <a:r>
              <a:rPr lang="en-US" smtClean="0"/>
              <a:t>Unfortunately no European consensus about such a vision of future challenges. </a:t>
            </a:r>
          </a:p>
          <a:p>
            <a:pPr lvl="1">
              <a:buFontTx/>
              <a:buChar char="o"/>
            </a:pPr>
            <a:r>
              <a:rPr lang="en-US" smtClean="0"/>
              <a:t>Central and east European countries emphasise the Russian threat. Consequently, the article 5 obligation remains central to their thinking. </a:t>
            </a:r>
          </a:p>
          <a:p>
            <a:pPr lvl="1">
              <a:buFontTx/>
              <a:buChar char="o"/>
            </a:pPr>
            <a:r>
              <a:rPr lang="en-US" smtClean="0"/>
              <a:t>This drives their force planning – in place force, unsuitable for expeditionary operations, both war fighting and stabilisation and reconstruction.</a:t>
            </a:r>
          </a:p>
          <a:p>
            <a:pPr lvl="1">
              <a:buFontTx/>
              <a:buChar char="o"/>
            </a:pPr>
            <a:r>
              <a:rPr lang="en-US" smtClean="0"/>
              <a:t>These countries go to Iraq and Afghanistan for the wrong reasons, namely to please the US, so that they can count on the Americans in case of a Russian attack.</a:t>
            </a:r>
          </a:p>
          <a:p>
            <a:pPr lvl="1">
              <a:buFontTx/>
              <a:buChar char="o"/>
            </a:pPr>
            <a:r>
              <a:rPr lang="en-US" smtClean="0"/>
              <a:t>Consequence: impossible to develop European capabilities. </a:t>
            </a:r>
            <a:endParaRPr lang="nl-NL" smtClean="0"/>
          </a:p>
          <a:p>
            <a:pPr lvl="1">
              <a:buFontTx/>
              <a:buChar char="o"/>
            </a:pPr>
            <a:endParaRPr lang="nl-NL" smtClean="0">
              <a:cs typeface="Times New Roman" pitchFamily="18" charset="0"/>
            </a:endParaRPr>
          </a:p>
          <a:p>
            <a:pPr lvl="1">
              <a:buFontTx/>
              <a:buChar char="o"/>
            </a:pPr>
            <a:r>
              <a:rPr lang="en-US" smtClean="0">
                <a:cs typeface="Times New Roman" pitchFamily="18" charset="0"/>
              </a:rPr>
              <a:t>So, we must reach European political consensus and turn this into strategic direction. This requires a new Alliance Strategic Concept and a new EU European Security Strategy.</a:t>
            </a:r>
          </a:p>
          <a:p>
            <a:r>
              <a:rPr lang="en-US" smtClean="0">
                <a:cs typeface="Times New Roman" pitchFamily="18" charset="0"/>
              </a:rPr>
              <a:t> </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De wereldbevolking is op dit moment (2008) naar schatting 6,5 miljard. De verwachting is dat dit getal per jaar met ongeveer 75 miljoen zal stijgen, om zich volgens de mediane variant van de VN-bevolkingsprojecties te stabiliseren op 9,1 miljard in 2050. </a:t>
            </a:r>
            <a:endParaRPr lang="en-US" dirty="0" smtClean="0"/>
          </a:p>
          <a:p>
            <a:pPr eaLnBrk="1" hangingPunct="1">
              <a:spcBef>
                <a:spcPct val="0"/>
              </a:spcBef>
            </a:pPr>
            <a:r>
              <a:rPr lang="nl-NL" dirty="0" smtClean="0"/>
              <a:t>De verwachting is dat de groei zich met name zal concentreren in de ontwikkelingsregio’s in de wereld, waar de bevolking zal toenemen van 5,4 miljard in 2007 tot 7,9 miljard in 2050. Naar verwachting zal in 2050 de ontwikkelingswereld 25 keer meer mensen hebben voortgebracht dan de ontwikkelde wereld.</a:t>
            </a:r>
            <a:endParaRPr lang="en-US" dirty="0" smtClean="0"/>
          </a:p>
          <a:p>
            <a:pPr eaLnBrk="1" hangingPunct="1">
              <a:spcBef>
                <a:spcPct val="0"/>
              </a:spcBef>
            </a:pPr>
            <a:r>
              <a:rPr lang="nl-NL" dirty="0" smtClean="0"/>
              <a:t> </a:t>
            </a:r>
            <a:endParaRPr lang="en-US" dirty="0" smtClean="0"/>
          </a:p>
          <a:p>
            <a:pPr eaLnBrk="1" hangingPunct="1">
              <a:spcBef>
                <a:spcPct val="0"/>
              </a:spcBef>
            </a:pPr>
            <a:r>
              <a:rPr lang="nl-NL" dirty="0" smtClean="0"/>
              <a:t>De belangrijkste motoren achter de demografische veranderingen zijn vruchtbaarheid, sterfte en migratie. Door de sociaaleconomische ontwikkelingen zal de vruchtbaarheid in de ontwikkelingswereld naar verwachting afnemen tot net boven de vervangingsniveaus in 2050, terwijl de ontwikkelde wereld een kleine stijging zal laten zien, die echter beneden het vervangingsniveau zal blijven.</a:t>
            </a:r>
            <a:endParaRPr lang="en-US" dirty="0" smtClean="0"/>
          </a:p>
          <a:p>
            <a:pPr eaLnBrk="1" hangingPunct="1">
              <a:spcBef>
                <a:spcPct val="0"/>
              </a:spcBef>
            </a:pPr>
            <a:r>
              <a:rPr lang="nl-NL" dirty="0" smtClean="0"/>
              <a:t> </a:t>
            </a:r>
            <a:endParaRPr lang="en-US" dirty="0" smtClean="0"/>
          </a:p>
          <a:p>
            <a:pPr eaLnBrk="1" hangingPunct="1">
              <a:spcBef>
                <a:spcPct val="0"/>
              </a:spcBef>
            </a:pPr>
            <a:endParaRPr lang="nl-NL" dirty="0" smtClean="0"/>
          </a:p>
        </p:txBody>
      </p:sp>
      <p:sp>
        <p:nvSpPr>
          <p:cNvPr id="41988" name="Slide Number Placeholder 3"/>
          <p:cNvSpPr txBox="1">
            <a:spLocks noGrp="1"/>
          </p:cNvSpPr>
          <p:nvPr/>
        </p:nvSpPr>
        <p:spPr bwMode="auto">
          <a:xfrm>
            <a:off x="3885275" y="8686360"/>
            <a:ext cx="2971092" cy="456174"/>
          </a:xfrm>
          <a:prstGeom prst="rect">
            <a:avLst/>
          </a:prstGeom>
          <a:noFill/>
          <a:ln w="9525">
            <a:noFill/>
            <a:miter lim="800000"/>
            <a:headEnd/>
            <a:tailEnd/>
          </a:ln>
        </p:spPr>
        <p:txBody>
          <a:bodyPr lIns="90142" tIns="45071" rIns="90142" bIns="45071" anchor="b"/>
          <a:lstStyle/>
          <a:p>
            <a:pPr algn="r" fontAlgn="base">
              <a:spcBef>
                <a:spcPct val="0"/>
              </a:spcBef>
              <a:spcAft>
                <a:spcPct val="0"/>
              </a:spcAft>
            </a:pPr>
            <a:fld id="{37EDDCF7-D846-4D28-BDEE-2352507E607F}" type="slidenum">
              <a:rPr lang="en-US" sz="1200">
                <a:solidFill>
                  <a:prstClr val="black"/>
                </a:solidFill>
                <a:cs typeface="Arial" pitchFamily="34" charset="0"/>
              </a:rPr>
              <a:pPr algn="r" fontAlgn="base">
                <a:spcBef>
                  <a:spcPct val="0"/>
                </a:spcBef>
                <a:spcAft>
                  <a:spcPct val="0"/>
                </a:spcAft>
              </a:pPr>
              <a:t>24</a:t>
            </a:fld>
            <a:endParaRPr lang="en-US" sz="1200">
              <a:solidFill>
                <a:prstClr val="black"/>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Internationale migratie is het meest explosieve demografische proces dat er is. Het kan namelijk zeer snel andere demografische factoren veranderen. Het is te verwachten dat de migratiestromen in de ontwikkelings- en de ontwikkelde wereld zullen voortduren. </a:t>
            </a:r>
            <a:endParaRPr lang="en-US" smtClean="0"/>
          </a:p>
          <a:p>
            <a:pPr>
              <a:spcBef>
                <a:spcPct val="0"/>
              </a:spcBef>
            </a:pPr>
            <a:r>
              <a:rPr lang="nl-NL" smtClean="0"/>
              <a:t> </a:t>
            </a:r>
            <a:endParaRPr lang="en-US" smtClean="0"/>
          </a:p>
          <a:p>
            <a:pPr>
              <a:spcBef>
                <a:spcPct val="0"/>
              </a:spcBef>
            </a:pPr>
            <a:r>
              <a:rPr lang="nl-NL" smtClean="0"/>
              <a:t>De totale internationale migratie in de 20</a:t>
            </a:r>
            <a:r>
              <a:rPr lang="nl-NL" baseline="30000" smtClean="0"/>
              <a:t>e</a:t>
            </a:r>
            <a:r>
              <a:rPr lang="nl-NL" smtClean="0"/>
              <a:t> eeuw leidt tot een helder beeld van de huidige stand van zaken. In de 20</a:t>
            </a:r>
            <a:r>
              <a:rPr lang="nl-NL" baseline="30000" smtClean="0"/>
              <a:t>e</a:t>
            </a:r>
            <a:r>
              <a:rPr lang="nl-NL" smtClean="0"/>
              <a:t> eeuw verhuisden van de 67 miljoen migranten in de ontwikkelde wereld er 53 miljoen naar andere ontwikkelde landen, en slechts 14 miljoen naar de ontwikkelingswereld.</a:t>
            </a:r>
            <a:r>
              <a:rPr lang="en-GB" smtClean="0"/>
              <a:t> </a:t>
            </a:r>
            <a:r>
              <a:rPr lang="nl-NL" smtClean="0"/>
              <a:t>Van de in totaal 123 miljoen migranten in de ontwikkelingswereld verhuisden er 61 miljoen naar ontwikkelde landen, en 62 miljoen naar andere ontwikkelingslanden. Aangenomen wordt dat meer dan 47% van de migranten uit ontwikkelingslanden in andere ontwikkelingslanden woont.</a:t>
            </a:r>
            <a:endParaRPr lang="en-US" smtClean="0"/>
          </a:p>
          <a:p>
            <a:pPr>
              <a:spcBef>
                <a:spcPct val="0"/>
              </a:spcBef>
            </a:pPr>
            <a:r>
              <a:rPr lang="nl-NL" smtClean="0"/>
              <a:t>Top 10 van bestemmingen: Verenigde Staten, Rusland, Duitsland, Oekraïne, Frankrijk, Saoedi-Arabië, Canada, India, Verenigd Koninkrijk en Spanje. Echter, als wordt gekeken naar percentage van de bevolking, dan zijn de topimmigratielanden onder meer Qatar (78,3%), Verenigde Arabische Emiraten (71,4%), Koeweit (62,1%), Singapore (42,6%), Bahrein (40,7%), Israël (39,6%), Jordanië (39,0%), Brunei Darussalam (33,2%), Saoedi-Arabië (25,9%) en Oman (24,4%).</a:t>
            </a:r>
            <a:r>
              <a:rPr lang="en-US" smtClean="0"/>
              <a:t> </a:t>
            </a:r>
            <a:r>
              <a:rPr lang="nl-NL" smtClean="0"/>
              <a:t>Dit toont aan dat migranten nog altijd eerder binnen de ontwikkelingswereld migreren dan erbuiten. </a:t>
            </a:r>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6D04DF-79BE-4B35-9CF9-39AA2716AD09}" type="slidenum">
              <a:rPr lang="en-US">
                <a:solidFill>
                  <a:prstClr val="black"/>
                </a:solidFill>
              </a:rPr>
              <a:pPr/>
              <a:t>26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txBox="1">
            <a:spLocks noGrp="1" noChangeArrowheads="1"/>
          </p:cNvSpPr>
          <p:nvPr/>
        </p:nvSpPr>
        <p:spPr bwMode="auto">
          <a:xfrm>
            <a:off x="3886908" y="8687827"/>
            <a:ext cx="2971092" cy="456173"/>
          </a:xfrm>
          <a:prstGeom prst="rect">
            <a:avLst/>
          </a:prstGeom>
          <a:noFill/>
          <a:ln w="9525">
            <a:noFill/>
            <a:miter lim="800000"/>
            <a:headEnd/>
            <a:tailEnd/>
          </a:ln>
        </p:spPr>
        <p:txBody>
          <a:bodyPr lIns="90142" tIns="45071" rIns="90142" bIns="45071" anchor="b"/>
          <a:lstStyle/>
          <a:p>
            <a:pPr algn="r" eaLnBrk="0" fontAlgn="base" hangingPunct="0">
              <a:spcBef>
                <a:spcPct val="0"/>
              </a:spcBef>
              <a:spcAft>
                <a:spcPct val="0"/>
              </a:spcAft>
            </a:pPr>
            <a:fld id="{4640A278-F01A-4129-BDD2-18B7B3A6B3D3}" type="slidenum">
              <a:rPr lang="en-US" sz="1200">
                <a:solidFill>
                  <a:prstClr val="black"/>
                </a:solidFill>
                <a:cs typeface="Arial" pitchFamily="34" charset="0"/>
              </a:rPr>
              <a:pPr algn="r" eaLnBrk="0" fontAlgn="base" hangingPunct="0">
                <a:spcBef>
                  <a:spcPct val="0"/>
                </a:spcBef>
                <a:spcAft>
                  <a:spcPct val="0"/>
                </a:spcAft>
              </a:pPr>
              <a:t>29</a:t>
            </a:fld>
            <a:endParaRPr lang="en-US" sz="1200">
              <a:solidFill>
                <a:prstClr val="black"/>
              </a:solidFill>
              <a:cs typeface="Arial" pitchFamily="34" charset="0"/>
            </a:endParaRPr>
          </a:p>
        </p:txBody>
      </p:sp>
      <p:sp>
        <p:nvSpPr>
          <p:cNvPr id="43011"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43012" name="Rectangle 3"/>
          <p:cNvSpPr>
            <a:spLocks noGrp="1" noChangeArrowheads="1"/>
          </p:cNvSpPr>
          <p:nvPr>
            <p:ph type="body" idx="1"/>
          </p:nvPr>
        </p:nvSpPr>
        <p:spPr bwMode="auto">
          <a:xfrm>
            <a:off x="914183" y="4343181"/>
            <a:ext cx="5029635" cy="411435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nl-NL" dirty="0" smtClean="0"/>
              <a:t>Belangrijk hier is om schaarste als een </a:t>
            </a:r>
            <a:r>
              <a:rPr lang="nl-NL" dirty="0" err="1" smtClean="0"/>
              <a:t>interdependent</a:t>
            </a:r>
            <a:r>
              <a:rPr lang="nl-NL" dirty="0" smtClean="0"/>
              <a:t> vraagstuk te zien. </a:t>
            </a:r>
          </a:p>
          <a:p>
            <a:pPr eaLnBrk="1" hangingPunct="1">
              <a:spcBef>
                <a:spcPct val="0"/>
              </a:spcBef>
            </a:pPr>
            <a:endParaRPr lang="nl-NL" dirty="0" smtClean="0"/>
          </a:p>
          <a:p>
            <a:pPr eaLnBrk="1" hangingPunct="1">
              <a:spcBef>
                <a:spcPct val="0"/>
              </a:spcBef>
            </a:pPr>
            <a:r>
              <a:rPr lang="nl-NL" dirty="0" smtClean="0"/>
              <a:t>Waterschaarste als er minder dat 1000 m3 per capita beschikbaar is. Bij 1700 is er al een oogst probleem Grootste probleem is Afrika, maar ook China en India krijgen ermee te maken. </a:t>
            </a:r>
            <a:endParaRPr lang="en-US" dirty="0" smtClean="0"/>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ctr">
              <a:spcAft>
                <a:spcPts val="0"/>
              </a:spcAft>
              <a:defRPr/>
            </a:pPr>
            <a:r>
              <a:rPr lang="en-GB" sz="1200" cap="small" dirty="0" smtClean="0"/>
              <a:t>Rare earth elements (REEs)</a:t>
            </a:r>
            <a:r>
              <a:rPr lang="en-US" sz="1200" dirty="0" smtClean="0"/>
              <a:t>: </a:t>
            </a:r>
            <a:r>
              <a:rPr lang="en-GB" sz="1200" cap="small" dirty="0" smtClean="0"/>
              <a:t>electrical vehicles; wind turbines; high-performance batteries</a:t>
            </a:r>
            <a:endParaRPr lang="en-US" sz="1200" dirty="0" smtClean="0"/>
          </a:p>
          <a:p>
            <a:pPr fontAlgn="ctr">
              <a:spcAft>
                <a:spcPts val="0"/>
              </a:spcAft>
              <a:defRPr/>
            </a:pPr>
            <a:r>
              <a:rPr lang="en-GB" sz="1200" cap="small" dirty="0" smtClean="0"/>
              <a:t> Platinum Group Metals (PGMs): </a:t>
            </a:r>
            <a:r>
              <a:rPr lang="en-GB" sz="1200" cap="small" dirty="0" err="1" smtClean="0"/>
              <a:t>superalloys</a:t>
            </a:r>
            <a:r>
              <a:rPr lang="en-GB" sz="1200" cap="small" dirty="0" smtClean="0"/>
              <a:t> (stability, wear resistance); auto catalysts; fuel cells; </a:t>
            </a:r>
            <a:endParaRPr lang="en-US" sz="1200" dirty="0" smtClean="0"/>
          </a:p>
          <a:p>
            <a:pPr fontAlgn="ctr">
              <a:spcAft>
                <a:spcPts val="0"/>
              </a:spcAft>
              <a:defRPr/>
            </a:pPr>
            <a:r>
              <a:rPr lang="en-GB" sz="1200" cap="small" dirty="0" smtClean="0"/>
              <a:t>Beryllium (Be): </a:t>
            </a:r>
            <a:r>
              <a:rPr lang="en-GB" sz="1200" cap="small" dirty="0" err="1" smtClean="0"/>
              <a:t>Superalloys</a:t>
            </a:r>
            <a:r>
              <a:rPr lang="en-GB" sz="1200" cap="small" dirty="0" smtClean="0"/>
              <a:t>  (Light-weight, stiffness); aerospace and </a:t>
            </a:r>
            <a:r>
              <a:rPr lang="en-GB" sz="1200" cap="small" dirty="0" err="1" smtClean="0"/>
              <a:t>defense</a:t>
            </a:r>
            <a:r>
              <a:rPr lang="en-GB" sz="1200" cap="small" dirty="0" smtClean="0"/>
              <a:t>; nuclear reactors</a:t>
            </a:r>
            <a:endParaRPr lang="en-US" sz="1200" dirty="0" smtClean="0"/>
          </a:p>
          <a:p>
            <a:pPr fontAlgn="ctr">
              <a:spcAft>
                <a:spcPts val="0"/>
              </a:spcAft>
              <a:defRPr/>
            </a:pPr>
            <a:r>
              <a:rPr lang="en-GB" sz="1200" cap="small" dirty="0" smtClean="0"/>
              <a:t>Gallium (</a:t>
            </a:r>
            <a:r>
              <a:rPr lang="en-GB" sz="1200" cap="small" dirty="0" err="1" smtClean="0"/>
              <a:t>Ga</a:t>
            </a:r>
            <a:r>
              <a:rPr lang="en-GB" sz="1200" cap="small" dirty="0" smtClean="0"/>
              <a:t>):Semiconductors; solar energy cells; LEDs; </a:t>
            </a:r>
            <a:r>
              <a:rPr lang="en-GB" sz="1200" cap="small" dirty="0" err="1" smtClean="0"/>
              <a:t>defense</a:t>
            </a:r>
            <a:r>
              <a:rPr lang="en-GB" sz="1200" cap="small" dirty="0" smtClean="0"/>
              <a:t> applications</a:t>
            </a:r>
            <a:endParaRPr lang="en-US" sz="1200" dirty="0" smtClean="0"/>
          </a:p>
          <a:p>
            <a:pPr fontAlgn="ctr">
              <a:spcAft>
                <a:spcPts val="0"/>
              </a:spcAft>
              <a:defRPr/>
            </a:pPr>
            <a:r>
              <a:rPr lang="en-GB" sz="1200" cap="small" dirty="0" smtClean="0"/>
              <a:t>Germanium (</a:t>
            </a:r>
            <a:r>
              <a:rPr lang="en-GB" sz="1200" cap="small" dirty="0" err="1" smtClean="0"/>
              <a:t>Ge</a:t>
            </a:r>
            <a:r>
              <a:rPr lang="en-GB" sz="1200" cap="small" dirty="0" smtClean="0"/>
              <a:t>): Semiconductors; solar energy cells; LEDs; </a:t>
            </a:r>
            <a:r>
              <a:rPr lang="en-GB" sz="1200" cap="small" dirty="0" err="1" smtClean="0"/>
              <a:t>fiber</a:t>
            </a:r>
            <a:r>
              <a:rPr lang="en-GB" sz="1200" cap="small" dirty="0" smtClean="0"/>
              <a:t>-optics;  infra-red applications</a:t>
            </a:r>
            <a:endParaRPr lang="en-US" sz="1200" dirty="0" smtClean="0"/>
          </a:p>
          <a:p>
            <a:pPr fontAlgn="ctr">
              <a:spcAft>
                <a:spcPts val="0"/>
              </a:spcAft>
              <a:defRPr/>
            </a:pPr>
            <a:r>
              <a:rPr lang="en-GB" sz="1200" cap="small" dirty="0" smtClean="0"/>
              <a:t>Antimony (</a:t>
            </a:r>
            <a:r>
              <a:rPr lang="en-GB" sz="1200" cap="small" dirty="0" err="1" smtClean="0"/>
              <a:t>Sb</a:t>
            </a:r>
            <a:r>
              <a:rPr lang="en-GB" sz="1200" cap="small" dirty="0" smtClean="0"/>
              <a:t>): Solder, Semiconductors</a:t>
            </a:r>
            <a:endParaRPr lang="en-US" sz="1200" dirty="0" smtClean="0"/>
          </a:p>
          <a:p>
            <a:pPr fontAlgn="ctr">
              <a:spcAft>
                <a:spcPts val="0"/>
              </a:spcAft>
              <a:defRPr/>
            </a:pPr>
            <a:r>
              <a:rPr lang="en-GB" sz="1200" cap="small" dirty="0" smtClean="0"/>
              <a:t>Indium (In): LCD-displays; semiconductors; solar energy cells; LEDs</a:t>
            </a:r>
            <a:endParaRPr lang="en-US" sz="1200" dirty="0" smtClean="0"/>
          </a:p>
          <a:p>
            <a:pPr fontAlgn="ctr">
              <a:spcAft>
                <a:spcPts val="0"/>
              </a:spcAft>
              <a:defRPr/>
            </a:pPr>
            <a:r>
              <a:rPr lang="en-GB" sz="1200" cap="small" dirty="0" smtClean="0"/>
              <a:t>Tungsten (W): </a:t>
            </a:r>
            <a:r>
              <a:rPr lang="en-GB" sz="1200" cap="small" dirty="0" err="1" smtClean="0"/>
              <a:t>Superalloys</a:t>
            </a:r>
            <a:r>
              <a:rPr lang="en-GB" sz="1200" cap="small" dirty="0" smtClean="0"/>
              <a:t> (strength, heat resistance); industrial tools, </a:t>
            </a:r>
            <a:r>
              <a:rPr lang="en-GB" sz="1200" cap="small" dirty="0" err="1" smtClean="0"/>
              <a:t>defense</a:t>
            </a:r>
            <a:r>
              <a:rPr lang="en-GB" sz="1200" cap="small" dirty="0" smtClean="0"/>
              <a:t> applications</a:t>
            </a:r>
            <a:endParaRPr lang="en-US" sz="1200" dirty="0" smtClean="0"/>
          </a:p>
          <a:p>
            <a:pPr fontAlgn="ctr">
              <a:spcAft>
                <a:spcPts val="0"/>
              </a:spcAft>
              <a:defRPr/>
            </a:pPr>
            <a:r>
              <a:rPr lang="en-GB" sz="1200" cap="small" dirty="0" smtClean="0"/>
              <a:t>Magnesium (Mg): </a:t>
            </a:r>
            <a:r>
              <a:rPr lang="en-GB" sz="1200" cap="small" dirty="0" err="1" smtClean="0"/>
              <a:t>Superalloys</a:t>
            </a:r>
            <a:r>
              <a:rPr lang="en-GB" sz="1200" cap="small" dirty="0" smtClean="0"/>
              <a:t> ( light-weight, malleability ); e.g. car-bodies, airplanes</a:t>
            </a:r>
            <a:endParaRPr lang="en-US" sz="1200" dirty="0" smtClean="0"/>
          </a:p>
          <a:p>
            <a:pPr fontAlgn="ctr">
              <a:spcAft>
                <a:spcPts val="0"/>
              </a:spcAft>
              <a:defRPr/>
            </a:pPr>
            <a:r>
              <a:rPr lang="en-GB" sz="1200" cap="small" dirty="0" smtClean="0"/>
              <a:t>Cobalt (Co): </a:t>
            </a:r>
            <a:r>
              <a:rPr lang="en-GB" sz="1200" cap="small" dirty="0" err="1" smtClean="0"/>
              <a:t>Superalloys</a:t>
            </a:r>
            <a:r>
              <a:rPr lang="en-GB" sz="1200" cap="small" dirty="0" smtClean="0"/>
              <a:t> (heat and corrosion resistance); high performance batteries</a:t>
            </a:r>
            <a:endParaRPr lang="en-US" sz="1200" dirty="0" smtClean="0"/>
          </a:p>
          <a:p>
            <a:pPr fontAlgn="ctr">
              <a:spcAft>
                <a:spcPts val="0"/>
              </a:spcAft>
              <a:defRPr/>
            </a:pPr>
            <a:r>
              <a:rPr lang="en-GB" sz="1200" cap="small" dirty="0" smtClean="0"/>
              <a:t>Niobium (</a:t>
            </a:r>
            <a:r>
              <a:rPr lang="en-GB" sz="1200" cap="small" dirty="0" err="1" smtClean="0"/>
              <a:t>Cb</a:t>
            </a:r>
            <a:r>
              <a:rPr lang="en-GB" sz="1200" cap="small" dirty="0" smtClean="0"/>
              <a:t>): </a:t>
            </a:r>
            <a:r>
              <a:rPr lang="en-GB" sz="1200" cap="small" dirty="0" err="1" smtClean="0"/>
              <a:t>Superalloys</a:t>
            </a:r>
            <a:r>
              <a:rPr lang="en-GB" sz="1200" cap="small" dirty="0" smtClean="0"/>
              <a:t> (strength, heat resistance); aerospace, superconducting magnets</a:t>
            </a:r>
            <a:endParaRPr lang="en-US" sz="1200" dirty="0" smtClean="0"/>
          </a:p>
          <a:p>
            <a:pPr fontAlgn="ctr">
              <a:spcAft>
                <a:spcPts val="0"/>
              </a:spcAft>
              <a:defRPr/>
            </a:pPr>
            <a:r>
              <a:rPr lang="en-GB" sz="1200" cap="small" dirty="0" smtClean="0"/>
              <a:t>Tantalum (Ta): </a:t>
            </a:r>
            <a:r>
              <a:rPr lang="en-GB" sz="1200" cap="small" dirty="0" err="1" smtClean="0"/>
              <a:t>superalloys</a:t>
            </a:r>
            <a:r>
              <a:rPr lang="en-GB" sz="1200" cap="small" dirty="0" smtClean="0"/>
              <a:t> (strength, heat resistance); </a:t>
            </a:r>
            <a:r>
              <a:rPr lang="en-GB" sz="1200" cap="small" dirty="0" err="1" smtClean="0"/>
              <a:t>Capacitators</a:t>
            </a:r>
            <a:r>
              <a:rPr lang="en-GB" sz="1200" cap="small" dirty="0" smtClean="0"/>
              <a:t> (high-end ICT); Aerospace</a:t>
            </a:r>
            <a:endParaRPr lang="en-US" sz="1200" dirty="0" smtClean="0"/>
          </a:p>
          <a:p>
            <a:pPr fontAlgn="ctr">
              <a:spcAft>
                <a:spcPts val="0"/>
              </a:spcAft>
              <a:defRPr/>
            </a:pPr>
            <a:r>
              <a:rPr lang="en-GB" sz="1200" cap="small" dirty="0" smtClean="0"/>
              <a:t>Graphite (C): Fuel cells; solar energy cells; nuclear reactors</a:t>
            </a:r>
            <a:endParaRPr lang="en-US" sz="1200" dirty="0" smtClean="0"/>
          </a:p>
          <a:p>
            <a:pPr fontAlgn="ctr">
              <a:spcAft>
                <a:spcPts val="0"/>
              </a:spcAft>
              <a:defRPr/>
            </a:pPr>
            <a:r>
              <a:rPr lang="en-GB" sz="1200" cap="small" dirty="0" smtClean="0"/>
              <a:t>Fluorspar (CaF</a:t>
            </a:r>
            <a:r>
              <a:rPr lang="en-GB" sz="1200" cap="small" baseline="-25000" dirty="0" smtClean="0"/>
              <a:t>2</a:t>
            </a:r>
            <a:r>
              <a:rPr lang="en-GB" sz="1200" cap="small" dirty="0" smtClean="0"/>
              <a:t>): Metals processing; chemical industry, high-performance optics</a:t>
            </a:r>
            <a:endParaRPr lang="en-US" sz="1200" dirty="0" smtClean="0"/>
          </a:p>
          <a:p>
            <a:pPr eaLnBrk="1" fontAlgn="ctr" hangingPunct="1">
              <a:defRPr/>
            </a:pPr>
            <a:r>
              <a:rPr lang="en-GB" cap="small" baseline="-25000" dirty="0" smtClean="0">
                <a:latin typeface="Times New Roman" pitchFamily="18" charset="0"/>
              </a:rPr>
              <a:t>China: </a:t>
            </a:r>
            <a:r>
              <a:rPr lang="en-GB" cap="small" baseline="-25000" dirty="0" err="1" smtClean="0">
                <a:latin typeface="Times New Roman" pitchFamily="18" charset="0"/>
              </a:rPr>
              <a:t>Zeldzame</a:t>
            </a:r>
            <a:r>
              <a:rPr lang="en-GB" cap="small" baseline="-25000" dirty="0" smtClean="0">
                <a:latin typeface="Times New Roman" pitchFamily="18" charset="0"/>
              </a:rPr>
              <a:t> </a:t>
            </a:r>
            <a:r>
              <a:rPr lang="en-GB" cap="small" baseline="-25000" dirty="0" err="1" smtClean="0">
                <a:latin typeface="Times New Roman" pitchFamily="18" charset="0"/>
              </a:rPr>
              <a:t>aardmelaten</a:t>
            </a:r>
            <a:r>
              <a:rPr lang="en-GB" cap="small" baseline="-25000" dirty="0" smtClean="0">
                <a:latin typeface="Times New Roman" pitchFamily="18" charset="0"/>
              </a:rPr>
              <a:t>. </a:t>
            </a:r>
            <a:r>
              <a:rPr lang="en-GB" cap="small" baseline="-25000" dirty="0" err="1" smtClean="0">
                <a:latin typeface="Times New Roman" pitchFamily="18" charset="0"/>
              </a:rPr>
              <a:t>Exportquota</a:t>
            </a:r>
            <a:r>
              <a:rPr lang="en-GB" cap="small" baseline="-25000" dirty="0" smtClean="0">
                <a:latin typeface="Times New Roman" pitchFamily="18" charset="0"/>
              </a:rPr>
              <a:t> 2de </a:t>
            </a:r>
            <a:r>
              <a:rPr lang="en-GB" cap="small" baseline="-25000" dirty="0" err="1" smtClean="0">
                <a:latin typeface="Times New Roman" pitchFamily="18" charset="0"/>
              </a:rPr>
              <a:t>helft</a:t>
            </a:r>
            <a:r>
              <a:rPr lang="en-GB" cap="small" baseline="-25000" dirty="0" smtClean="0">
                <a:latin typeface="Times New Roman" pitchFamily="18" charset="0"/>
              </a:rPr>
              <a:t> </a:t>
            </a:r>
            <a:r>
              <a:rPr lang="en-GB" cap="small" baseline="-25000" dirty="0" err="1" smtClean="0">
                <a:latin typeface="Times New Roman" pitchFamily="18" charset="0"/>
              </a:rPr>
              <a:t>dit</a:t>
            </a:r>
            <a:r>
              <a:rPr lang="en-GB" cap="small" baseline="-25000" dirty="0" smtClean="0">
                <a:latin typeface="Times New Roman" pitchFamily="18" charset="0"/>
              </a:rPr>
              <a:t> </a:t>
            </a:r>
            <a:r>
              <a:rPr lang="en-GB" cap="small" baseline="-25000" dirty="0" err="1" smtClean="0">
                <a:latin typeface="Times New Roman" pitchFamily="18" charset="0"/>
              </a:rPr>
              <a:t>jaar</a:t>
            </a:r>
            <a:r>
              <a:rPr lang="en-GB" cap="small" baseline="-25000" dirty="0" smtClean="0">
                <a:latin typeface="Times New Roman" pitchFamily="18" charset="0"/>
              </a:rPr>
              <a:t> 72%, </a:t>
            </a:r>
            <a:r>
              <a:rPr lang="en-GB" cap="small" baseline="-25000" dirty="0" err="1" smtClean="0">
                <a:latin typeface="Times New Roman" pitchFamily="18" charset="0"/>
              </a:rPr>
              <a:t>naar</a:t>
            </a:r>
            <a:r>
              <a:rPr lang="en-GB" cap="small" baseline="-25000" dirty="0" smtClean="0">
                <a:latin typeface="Times New Roman" pitchFamily="18" charset="0"/>
              </a:rPr>
              <a:t> 30.000 ton. September </a:t>
            </a:r>
            <a:r>
              <a:rPr lang="en-GB" cap="small" baseline="-25000" dirty="0" err="1" smtClean="0">
                <a:latin typeface="Times New Roman" pitchFamily="18" charset="0"/>
              </a:rPr>
              <a:t>probleem</a:t>
            </a:r>
            <a:r>
              <a:rPr lang="en-GB" cap="small" baseline="-25000" dirty="0" smtClean="0">
                <a:latin typeface="Times New Roman" pitchFamily="18" charset="0"/>
              </a:rPr>
              <a:t> met Japan. Complete </a:t>
            </a:r>
            <a:r>
              <a:rPr lang="en-GB" cap="small" baseline="-25000" dirty="0" err="1" smtClean="0">
                <a:latin typeface="Times New Roman" pitchFamily="18" charset="0"/>
              </a:rPr>
              <a:t>exportstop</a:t>
            </a:r>
            <a:r>
              <a:rPr lang="en-GB" cap="small" baseline="-25000" dirty="0" smtClean="0">
                <a:latin typeface="Times New Roman" pitchFamily="18" charset="0"/>
              </a:rPr>
              <a:t>, </a:t>
            </a:r>
            <a:r>
              <a:rPr lang="en-GB" cap="small" baseline="-25000" dirty="0" err="1" smtClean="0">
                <a:latin typeface="Times New Roman" pitchFamily="18" charset="0"/>
              </a:rPr>
              <a:t>ook</a:t>
            </a:r>
            <a:r>
              <a:rPr lang="en-GB" cap="small" baseline="-25000" dirty="0" smtClean="0">
                <a:latin typeface="Times New Roman" pitchFamily="18" charset="0"/>
              </a:rPr>
              <a:t> </a:t>
            </a:r>
            <a:r>
              <a:rPr lang="en-GB" cap="small" baseline="-25000" dirty="0" err="1" smtClean="0">
                <a:latin typeface="Times New Roman" pitchFamily="18" charset="0"/>
              </a:rPr>
              <a:t>naar</a:t>
            </a:r>
            <a:r>
              <a:rPr lang="en-GB" cap="small" baseline="-25000" dirty="0" smtClean="0">
                <a:latin typeface="Times New Roman" pitchFamily="18" charset="0"/>
              </a:rPr>
              <a:t> EU en VS. </a:t>
            </a:r>
            <a:r>
              <a:rPr lang="en-GB" cap="small" baseline="-25000" dirty="0" err="1" smtClean="0">
                <a:latin typeface="Times New Roman" pitchFamily="18" charset="0"/>
              </a:rPr>
              <a:t>Eind</a:t>
            </a:r>
            <a:r>
              <a:rPr lang="en-GB" cap="small" baseline="-25000" dirty="0" smtClean="0">
                <a:latin typeface="Times New Roman" pitchFamily="18" charset="0"/>
              </a:rPr>
              <a:t> </a:t>
            </a:r>
            <a:r>
              <a:rPr lang="en-GB" cap="small" baseline="-25000" dirty="0" err="1" smtClean="0">
                <a:latin typeface="Times New Roman" pitchFamily="18" charset="0"/>
              </a:rPr>
              <a:t>oktober</a:t>
            </a:r>
            <a:r>
              <a:rPr lang="en-GB" cap="small" baseline="-25000" dirty="0" smtClean="0">
                <a:latin typeface="Times New Roman" pitchFamily="18" charset="0"/>
              </a:rPr>
              <a:t> </a:t>
            </a:r>
            <a:r>
              <a:rPr lang="en-GB" cap="small" baseline="-25000" dirty="0" err="1" smtClean="0">
                <a:latin typeface="Times New Roman" pitchFamily="18" charset="0"/>
              </a:rPr>
              <a:t>hervat</a:t>
            </a:r>
            <a:r>
              <a:rPr lang="en-GB" cap="small" baseline="-25000" dirty="0" smtClean="0">
                <a:latin typeface="Times New Roman" pitchFamily="18" charset="0"/>
              </a:rPr>
              <a:t>. China </a:t>
            </a:r>
            <a:r>
              <a:rPr lang="en-GB" cap="small" baseline="-25000" dirty="0" err="1" smtClean="0">
                <a:latin typeface="Times New Roman" pitchFamily="18" charset="0"/>
              </a:rPr>
              <a:t>wil</a:t>
            </a:r>
            <a:r>
              <a:rPr lang="en-GB" cap="small" baseline="-25000" dirty="0" smtClean="0">
                <a:latin typeface="Times New Roman" pitchFamily="18" charset="0"/>
              </a:rPr>
              <a:t> </a:t>
            </a:r>
            <a:r>
              <a:rPr lang="en-GB" cap="small" baseline="-25000" dirty="0" err="1" smtClean="0">
                <a:latin typeface="Times New Roman" pitchFamily="18" charset="0"/>
              </a:rPr>
              <a:t>wereldleider</a:t>
            </a:r>
            <a:r>
              <a:rPr lang="en-GB" cap="small" baseline="-25000" dirty="0" smtClean="0">
                <a:latin typeface="Times New Roman" pitchFamily="18" charset="0"/>
              </a:rPr>
              <a:t> </a:t>
            </a:r>
            <a:r>
              <a:rPr lang="en-GB" cap="small" baseline="-25000" dirty="0" err="1" smtClean="0">
                <a:latin typeface="Times New Roman" pitchFamily="18" charset="0"/>
              </a:rPr>
              <a:t>duurzaamheid</a:t>
            </a:r>
            <a:r>
              <a:rPr lang="en-GB" cap="small" baseline="-25000" dirty="0" smtClean="0">
                <a:latin typeface="Times New Roman" pitchFamily="18" charset="0"/>
              </a:rPr>
              <a:t> </a:t>
            </a:r>
            <a:r>
              <a:rPr lang="en-GB" cap="small" baseline="-25000" dirty="0" err="1" smtClean="0">
                <a:latin typeface="Times New Roman" pitchFamily="18" charset="0"/>
              </a:rPr>
              <a:t>worden</a:t>
            </a:r>
            <a:r>
              <a:rPr lang="en-GB" cap="small" baseline="-25000" dirty="0" smtClean="0">
                <a:latin typeface="Times New Roman" pitchFamily="18" charset="0"/>
              </a:rPr>
              <a:t>, </a:t>
            </a:r>
            <a:r>
              <a:rPr lang="en-GB" cap="small" baseline="-25000" dirty="0" err="1" smtClean="0">
                <a:latin typeface="Times New Roman" pitchFamily="18" charset="0"/>
              </a:rPr>
              <a:t>problemen</a:t>
            </a:r>
            <a:r>
              <a:rPr lang="en-GB" cap="small" baseline="-25000" dirty="0" smtClean="0">
                <a:latin typeface="Times New Roman" pitchFamily="18" charset="0"/>
              </a:rPr>
              <a:t> met </a:t>
            </a:r>
            <a:r>
              <a:rPr lang="en-GB" cap="small" baseline="-25000" dirty="0" err="1" smtClean="0">
                <a:latin typeface="Times New Roman" pitchFamily="18" charset="0"/>
              </a:rPr>
              <a:t>mijnen</a:t>
            </a:r>
            <a:r>
              <a:rPr lang="en-GB" cap="small" baseline="-25000" dirty="0" smtClean="0">
                <a:latin typeface="Times New Roman" pitchFamily="18" charset="0"/>
              </a:rPr>
              <a:t> (</a:t>
            </a:r>
            <a:r>
              <a:rPr lang="en-GB" cap="small" baseline="-25000" dirty="0" err="1" smtClean="0">
                <a:latin typeface="Times New Roman" pitchFamily="18" charset="0"/>
              </a:rPr>
              <a:t>vuil</a:t>
            </a:r>
            <a:r>
              <a:rPr lang="en-GB" cap="small" baseline="-25000" dirty="0" smtClean="0">
                <a:latin typeface="Times New Roman" pitchFamily="18" charset="0"/>
              </a:rPr>
              <a:t>, </a:t>
            </a:r>
            <a:r>
              <a:rPr lang="en-GB" cap="small" baseline="-25000" dirty="0" err="1" smtClean="0">
                <a:latin typeface="Times New Roman" pitchFamily="18" charset="0"/>
              </a:rPr>
              <a:t>teveel</a:t>
            </a:r>
            <a:r>
              <a:rPr lang="en-GB" cap="small" baseline="-25000" dirty="0" smtClean="0">
                <a:latin typeface="Times New Roman" pitchFamily="18" charset="0"/>
              </a:rPr>
              <a:t> </a:t>
            </a:r>
            <a:r>
              <a:rPr lang="en-GB" cap="small" baseline="-25000" dirty="0" err="1" smtClean="0">
                <a:latin typeface="Times New Roman" pitchFamily="18" charset="0"/>
              </a:rPr>
              <a:t>kleine</a:t>
            </a:r>
            <a:r>
              <a:rPr lang="en-GB" cap="small" baseline="-25000" dirty="0" smtClean="0">
                <a:latin typeface="Times New Roman" pitchFamily="18" charset="0"/>
              </a:rPr>
              <a:t>), </a:t>
            </a:r>
            <a:r>
              <a:rPr lang="en-GB" cap="small" baseline="-25000" dirty="0" err="1" smtClean="0">
                <a:latin typeface="Times New Roman" pitchFamily="18" charset="0"/>
              </a:rPr>
              <a:t>onderinvesteringen</a:t>
            </a:r>
            <a:r>
              <a:rPr lang="en-GB" cap="small" baseline="-25000" dirty="0" smtClean="0">
                <a:latin typeface="Times New Roman" pitchFamily="18" charset="0"/>
              </a:rPr>
              <a:t> in </a:t>
            </a:r>
            <a:r>
              <a:rPr lang="en-GB" cap="small" baseline="-25000" dirty="0" err="1" smtClean="0">
                <a:latin typeface="Times New Roman" pitchFamily="18" charset="0"/>
              </a:rPr>
              <a:t>nieuwe</a:t>
            </a:r>
            <a:r>
              <a:rPr lang="en-GB" cap="small" baseline="-25000" dirty="0" smtClean="0">
                <a:latin typeface="Times New Roman" pitchFamily="18" charset="0"/>
              </a:rPr>
              <a:t>, </a:t>
            </a:r>
            <a:r>
              <a:rPr lang="en-GB" cap="small" baseline="-25000" dirty="0" err="1" smtClean="0">
                <a:latin typeface="Times New Roman" pitchFamily="18" charset="0"/>
              </a:rPr>
              <a:t>ook</a:t>
            </a:r>
            <a:r>
              <a:rPr lang="en-GB" cap="small" baseline="-25000" dirty="0" smtClean="0">
                <a:latin typeface="Times New Roman" pitchFamily="18" charset="0"/>
              </a:rPr>
              <a:t> in </a:t>
            </a:r>
            <a:r>
              <a:rPr lang="en-GB" cap="small" baseline="-25000" dirty="0" err="1" smtClean="0">
                <a:latin typeface="Times New Roman" pitchFamily="18" charset="0"/>
              </a:rPr>
              <a:t>westen</a:t>
            </a:r>
            <a:r>
              <a:rPr lang="en-GB" cap="small" baseline="-25000" dirty="0" smtClean="0">
                <a:latin typeface="Times New Roman" pitchFamily="18" charset="0"/>
              </a:rPr>
              <a:t>.</a:t>
            </a:r>
          </a:p>
          <a:p>
            <a:pPr eaLnBrk="1" fontAlgn="ctr" hangingPunct="1">
              <a:defRPr/>
            </a:pPr>
            <a:endParaRPr lang="en-GB" cap="small" baseline="-25000" dirty="0" smtClean="0">
              <a:latin typeface="Times New Roman" pitchFamily="18" charset="0"/>
            </a:endParaRPr>
          </a:p>
          <a:p>
            <a:pPr eaLnBrk="1" fontAlgn="ctr" hangingPunct="1">
              <a:defRPr/>
            </a:pPr>
            <a:r>
              <a:rPr lang="en-GB" cap="small" baseline="-25000" dirty="0" err="1" smtClean="0">
                <a:latin typeface="Times New Roman" pitchFamily="18" charset="0"/>
              </a:rPr>
              <a:t>Fosfaa”t</a:t>
            </a:r>
            <a:r>
              <a:rPr lang="en-GB" cap="small" baseline="-25000" dirty="0" smtClean="0">
                <a:latin typeface="Times New Roman" pitchFamily="18" charset="0"/>
              </a:rPr>
              <a:t>: 40-100 </a:t>
            </a:r>
            <a:r>
              <a:rPr lang="en-GB" cap="small" baseline="-25000" dirty="0" err="1" smtClean="0">
                <a:latin typeface="Times New Roman" pitchFamily="18" charset="0"/>
              </a:rPr>
              <a:t>jaar</a:t>
            </a:r>
            <a:r>
              <a:rPr lang="en-GB" cap="small" baseline="-25000" dirty="0" smtClean="0">
                <a:latin typeface="Times New Roman" pitchFamily="18" charset="0"/>
              </a:rPr>
              <a:t>, </a:t>
            </a:r>
            <a:r>
              <a:rPr lang="en-GB" cap="small" baseline="-25000" dirty="0" err="1" smtClean="0">
                <a:latin typeface="Times New Roman" pitchFamily="18" charset="0"/>
              </a:rPr>
              <a:t>geen</a:t>
            </a:r>
            <a:r>
              <a:rPr lang="en-GB" cap="small" baseline="-25000" dirty="0" smtClean="0">
                <a:latin typeface="Times New Roman" pitchFamily="18" charset="0"/>
              </a:rPr>
              <a:t> </a:t>
            </a:r>
            <a:r>
              <a:rPr lang="en-GB" cap="small" baseline="-25000" dirty="0" err="1" smtClean="0">
                <a:latin typeface="Times New Roman" pitchFamily="18" charset="0"/>
              </a:rPr>
              <a:t>alternatief</a:t>
            </a:r>
            <a:r>
              <a:rPr lang="en-GB" cap="small" baseline="-25000" dirty="0" smtClean="0">
                <a:latin typeface="Times New Roman" pitchFamily="18" charset="0"/>
              </a:rPr>
              <a:t>, </a:t>
            </a:r>
            <a:r>
              <a:rPr lang="en-GB" cap="small" baseline="-25000" dirty="0" err="1" smtClean="0">
                <a:latin typeface="Times New Roman" pitchFamily="18" charset="0"/>
              </a:rPr>
              <a:t>voedselschaarste</a:t>
            </a:r>
            <a:r>
              <a:rPr lang="en-GB" cap="small" baseline="-25000" dirty="0" smtClean="0">
                <a:latin typeface="Times New Roman" pitchFamily="18" charset="0"/>
              </a:rPr>
              <a:t> </a:t>
            </a:r>
            <a:r>
              <a:rPr lang="en-GB" cap="small" baseline="-25000" dirty="0" err="1" smtClean="0">
                <a:latin typeface="Times New Roman" pitchFamily="18" charset="0"/>
              </a:rPr>
              <a:t>dreigt</a:t>
            </a:r>
            <a:r>
              <a:rPr lang="en-GB" cap="small" baseline="-25000" dirty="0" smtClean="0">
                <a:latin typeface="Times New Roman" pitchFamily="18" charset="0"/>
              </a:rPr>
              <a:t>, </a:t>
            </a:r>
            <a:r>
              <a:rPr lang="en-GB" cap="small" baseline="-25000" dirty="0" err="1" smtClean="0">
                <a:latin typeface="Times New Roman" pitchFamily="18" charset="0"/>
              </a:rPr>
              <a:t>kartel</a:t>
            </a:r>
            <a:r>
              <a:rPr lang="en-GB" cap="small" baseline="-25000" dirty="0" smtClean="0">
                <a:latin typeface="Times New Roman" pitchFamily="18" charset="0"/>
              </a:rPr>
              <a:t> </a:t>
            </a:r>
            <a:r>
              <a:rPr lang="en-GB" cap="small" baseline="-25000" dirty="0" err="1" smtClean="0">
                <a:latin typeface="Times New Roman" pitchFamily="18" charset="0"/>
              </a:rPr>
              <a:t>Marokko</a:t>
            </a:r>
            <a:r>
              <a:rPr lang="en-GB" cap="small" baseline="-25000" dirty="0" smtClean="0">
                <a:latin typeface="Times New Roman" pitchFamily="18" charset="0"/>
              </a:rPr>
              <a:t>/China (2/3de van </a:t>
            </a:r>
            <a:r>
              <a:rPr lang="en-GB" cap="small" baseline="-25000" dirty="0" err="1" smtClean="0">
                <a:latin typeface="Times New Roman" pitchFamily="18" charset="0"/>
              </a:rPr>
              <a:t>wereldvoorraad</a:t>
            </a:r>
            <a:r>
              <a:rPr lang="en-GB" cap="small" baseline="-25000" dirty="0" smtClean="0">
                <a:latin typeface="Times New Roman" pitchFamily="18" charset="0"/>
              </a:rPr>
              <a:t>). 2007: </a:t>
            </a:r>
            <a:r>
              <a:rPr lang="en-GB" cap="small" baseline="-25000" dirty="0" err="1" smtClean="0">
                <a:latin typeface="Times New Roman" pitchFamily="18" charset="0"/>
              </a:rPr>
              <a:t>exportrestricties</a:t>
            </a:r>
            <a:r>
              <a:rPr lang="en-GB" cap="small" baseline="-25000" dirty="0" smtClean="0">
                <a:latin typeface="Times New Roman" pitchFamily="18" charset="0"/>
              </a:rPr>
              <a:t> China, </a:t>
            </a:r>
            <a:r>
              <a:rPr lang="en-GB" cap="small" baseline="-25000" dirty="0" err="1" smtClean="0">
                <a:latin typeface="Times New Roman" pitchFamily="18" charset="0"/>
              </a:rPr>
              <a:t>vertienvoudiging</a:t>
            </a:r>
            <a:r>
              <a:rPr lang="en-GB" cap="small" baseline="-25000" dirty="0" smtClean="0">
                <a:latin typeface="Times New Roman" pitchFamily="18" charset="0"/>
              </a:rPr>
              <a:t> </a:t>
            </a:r>
            <a:r>
              <a:rPr lang="en-GB" cap="small" baseline="-25000" dirty="0" err="1" smtClean="0">
                <a:latin typeface="Times New Roman" pitchFamily="18" charset="0"/>
              </a:rPr>
              <a:t>prijs</a:t>
            </a:r>
            <a:r>
              <a:rPr lang="en-GB" cap="small" baseline="-25000" dirty="0" smtClean="0">
                <a:latin typeface="Times New Roman" pitchFamily="18" charset="0"/>
              </a:rPr>
              <a:t>. </a:t>
            </a:r>
          </a:p>
          <a:p>
            <a:pPr>
              <a:defRPr/>
            </a:pPr>
            <a:endParaRPr lang="en-US" dirty="0" smtClean="0"/>
          </a:p>
          <a:p>
            <a:pPr>
              <a:defRPr/>
            </a:pPr>
            <a:r>
              <a:rPr lang="nl-NL" dirty="0" smtClean="0"/>
              <a:t>Voor de tweede helft van 2010 bedroeg de exportrestrictie ruim 70 procent, voor de eerste maanden van 2011 bedraagt deze 35 procent. Omdat China 95 procent van de wereldmarkt van zeldzame aardmetalen in handen heeft, is de ontwikkeling van substituten noodzakelijk. Er zijn reeds indicaties dat bijvoorbeeld voor de productie van PV cellen knelpunten kunnen ontstaan. </a:t>
            </a:r>
            <a:endParaRPr lang="en-US" sz="1400" dirty="0" smtClean="0"/>
          </a:p>
          <a:p>
            <a:pPr>
              <a:defRPr/>
            </a:pPr>
            <a:endParaRPr lang="nl-NL" dirty="0" smtClean="0"/>
          </a:p>
          <a:p>
            <a:pPr>
              <a:defRPr/>
            </a:pPr>
            <a:r>
              <a:rPr lang="nl-NL" dirty="0" smtClean="0"/>
              <a:t>Tussen 2000 en 2008 steeg </a:t>
            </a:r>
            <a:r>
              <a:rPr lang="nl-NL" dirty="0" err="1" smtClean="0"/>
              <a:t>China’s</a:t>
            </a:r>
            <a:r>
              <a:rPr lang="nl-NL" dirty="0" smtClean="0"/>
              <a:t> consumptie van belangrijke metalen als aluminium, lood, koper, etc. jaarlijks met 16.1%. De rest van de wereld kende slechts een jaarlijkse stijging van de vraag naar belangrijke metalen van minder dan 1% (World Bank (2010), 7).</a:t>
            </a:r>
            <a:endParaRPr lang="en-US" sz="1400" dirty="0" smtClean="0"/>
          </a:p>
          <a:p>
            <a:pPr eaLnBrk="1" fontAlgn="ctr" hangingPunct="1">
              <a:defRPr/>
            </a:pPr>
            <a:endParaRPr lang="en-GB" cap="small" baseline="-25000" dirty="0" smtClean="0">
              <a:latin typeface="Times New Roman" pitchFamily="18"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69DF2A-1BE6-4107-B208-F000A7403179}" type="slidenum">
              <a:rPr lang="nl-NL" smtClean="0">
                <a:solidFill>
                  <a:prstClr val="black"/>
                </a:solidFill>
              </a:rPr>
              <a:pPr/>
              <a:t>32</a:t>
            </a:fld>
            <a:endParaRPr lang="nl-NL"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last 20 years 18 major civil wars haven been fuelled by national resources; 30% of all civil wars have been fuelled by oil and gaz. </a:t>
            </a:r>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nl-NL" sz="2400" dirty="0" smtClean="0"/>
              <a:t>Machtsverval VS en Europa verandert wereldorde</a:t>
            </a:r>
          </a:p>
          <a:p>
            <a:pPr lvl="1">
              <a:lnSpc>
                <a:spcPct val="80000"/>
              </a:lnSpc>
            </a:pPr>
            <a:r>
              <a:rPr lang="nl-NL" sz="1800" dirty="0" smtClean="0"/>
              <a:t>Westerse </a:t>
            </a:r>
            <a:r>
              <a:rPr lang="nl-NL" sz="1800" i="1" dirty="0" err="1" smtClean="0"/>
              <a:t>shaping</a:t>
            </a:r>
            <a:r>
              <a:rPr lang="nl-NL" sz="1800" i="1" dirty="0" smtClean="0"/>
              <a:t> power </a:t>
            </a:r>
            <a:r>
              <a:rPr lang="nl-NL" sz="1800" dirty="0" smtClean="0"/>
              <a:t>neemt af</a:t>
            </a:r>
          </a:p>
          <a:p>
            <a:pPr lvl="1">
              <a:lnSpc>
                <a:spcPct val="80000"/>
              </a:lnSpc>
            </a:pPr>
            <a:r>
              <a:rPr lang="nl-NL" sz="1800" dirty="0" smtClean="0"/>
              <a:t>Multipolariteit leidt tot instabiliteit</a:t>
            </a:r>
          </a:p>
          <a:p>
            <a:pPr lvl="1">
              <a:lnSpc>
                <a:spcPct val="80000"/>
              </a:lnSpc>
            </a:pPr>
            <a:r>
              <a:rPr lang="nl-NL" sz="1800" dirty="0" smtClean="0"/>
              <a:t>Verminderde effectiviteit van instituties en internationale recht</a:t>
            </a:r>
          </a:p>
          <a:p>
            <a:pPr>
              <a:lnSpc>
                <a:spcPct val="80000"/>
              </a:lnSpc>
            </a:pPr>
            <a:r>
              <a:rPr lang="nl-NL" sz="2400" dirty="0" smtClean="0"/>
              <a:t>Interstatelijke conflicten nemen toe door:</a:t>
            </a:r>
            <a:endParaRPr lang="nl-NL" sz="2000" dirty="0" smtClean="0"/>
          </a:p>
          <a:p>
            <a:pPr lvl="1">
              <a:lnSpc>
                <a:spcPct val="80000"/>
              </a:lnSpc>
            </a:pPr>
            <a:r>
              <a:rPr lang="nl-NL" sz="1800" dirty="0" smtClean="0"/>
              <a:t>Opkomst regionale machten</a:t>
            </a:r>
          </a:p>
          <a:p>
            <a:pPr lvl="1">
              <a:lnSpc>
                <a:spcPct val="80000"/>
              </a:lnSpc>
            </a:pPr>
            <a:r>
              <a:rPr lang="nl-NL" sz="1800" dirty="0" smtClean="0"/>
              <a:t>Onconventionele dreigingen (cyberaanvallen, raketten, terrorisme/criminaliteit</a:t>
            </a:r>
          </a:p>
          <a:p>
            <a:pPr lvl="1">
              <a:lnSpc>
                <a:spcPct val="80000"/>
              </a:lnSpc>
            </a:pPr>
            <a:r>
              <a:rPr lang="nl-NL" sz="1800" dirty="0" smtClean="0"/>
              <a:t>Conflicten over energie en grondstoffen</a:t>
            </a:r>
          </a:p>
          <a:p>
            <a:pPr>
              <a:lnSpc>
                <a:spcPct val="80000"/>
              </a:lnSpc>
            </a:pPr>
            <a:r>
              <a:rPr lang="nl-NL" sz="2400" dirty="0" smtClean="0"/>
              <a:t>Demografische verandering:</a:t>
            </a:r>
          </a:p>
          <a:p>
            <a:pPr lvl="1">
              <a:lnSpc>
                <a:spcPct val="80000"/>
              </a:lnSpc>
            </a:pPr>
            <a:r>
              <a:rPr lang="nl-NL" sz="1800" dirty="0" err="1" smtClean="0"/>
              <a:t>Youth</a:t>
            </a:r>
            <a:r>
              <a:rPr lang="nl-NL" sz="1800" dirty="0" smtClean="0"/>
              <a:t> </a:t>
            </a:r>
            <a:r>
              <a:rPr lang="nl-NL" sz="1800" dirty="0" err="1" smtClean="0"/>
              <a:t>bulges</a:t>
            </a:r>
            <a:r>
              <a:rPr lang="nl-NL" sz="1800" dirty="0" smtClean="0"/>
              <a:t> leiden tot conflicten</a:t>
            </a:r>
          </a:p>
          <a:p>
            <a:pPr lvl="1">
              <a:lnSpc>
                <a:spcPct val="80000"/>
              </a:lnSpc>
            </a:pPr>
            <a:r>
              <a:rPr lang="nl-NL" sz="1800" dirty="0" smtClean="0"/>
              <a:t>Vergrijzing tot demilitarisering</a:t>
            </a:r>
          </a:p>
          <a:p>
            <a:endParaRPr lang="nl-NL"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74E6C-67F8-4D95-BF71-D5D31A9992C1}" type="slidenum">
              <a:rPr lang="nl-NL" smtClean="0">
                <a:solidFill>
                  <a:prstClr val="black"/>
                </a:solidFill>
              </a:rPr>
              <a:pPr/>
              <a:t>43</a:t>
            </a:fld>
            <a:endParaRPr lang="nl-NL"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8F9FEAD8-D7F1-4ECE-AFC1-5FBA18D55145}" type="slidenum">
              <a:rPr lang="en-US">
                <a:solidFill>
                  <a:prstClr val="black"/>
                </a:solidFill>
              </a:rPr>
              <a:pPr>
                <a:defRPr/>
              </a:pPr>
              <a:t>46</a:t>
            </a:fld>
            <a:endParaRPr lang="en-US">
              <a:solidFill>
                <a:prstClr val="black"/>
              </a:solidFill>
            </a:endParaRPr>
          </a:p>
        </p:txBody>
      </p:sp>
      <p:sp>
        <p:nvSpPr>
          <p:cNvPr id="38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xfrm>
            <a:off x="915055" y="4344608"/>
            <a:ext cx="5027892" cy="4115019"/>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nl-NL" dirty="0" smtClean="0"/>
              <a:t>Filipijnen: </a:t>
            </a:r>
            <a:r>
              <a:rPr lang="nl-NL" dirty="0" err="1" smtClean="0"/>
              <a:t>Mindanao</a:t>
            </a:r>
            <a:r>
              <a:rPr lang="nl-NL" dirty="0" smtClean="0"/>
              <a:t>, </a:t>
            </a:r>
            <a:r>
              <a:rPr lang="nl-NL" dirty="0" err="1" smtClean="0"/>
              <a:t>Solu</a:t>
            </a:r>
            <a:r>
              <a:rPr lang="nl-NL" dirty="0" smtClean="0"/>
              <a:t> archipel (</a:t>
            </a:r>
            <a:r>
              <a:rPr lang="nl-NL" dirty="0" err="1" smtClean="0"/>
              <a:t>Moro</a:t>
            </a:r>
            <a:r>
              <a:rPr lang="nl-NL" dirty="0" smtClean="0"/>
              <a:t> </a:t>
            </a:r>
            <a:r>
              <a:rPr lang="nl-NL" dirty="0" err="1" smtClean="0"/>
              <a:t>Islamtisch</a:t>
            </a:r>
            <a:r>
              <a:rPr lang="nl-NL" dirty="0" smtClean="0"/>
              <a:t> Front en splinters Abu </a:t>
            </a:r>
            <a:r>
              <a:rPr lang="nl-NL" dirty="0" err="1" smtClean="0"/>
              <a:t>Sajaf</a:t>
            </a:r>
            <a:r>
              <a:rPr lang="nl-NL" dirty="0" smtClean="0"/>
              <a:t>).</a:t>
            </a:r>
          </a:p>
          <a:p>
            <a:r>
              <a:rPr lang="nl-NL" dirty="0" smtClean="0"/>
              <a:t>Grensgebied Paraguay, </a:t>
            </a:r>
            <a:r>
              <a:rPr lang="nl-NL" dirty="0" err="1" smtClean="0"/>
              <a:t>Argentinie</a:t>
            </a:r>
            <a:r>
              <a:rPr lang="nl-NL" dirty="0" smtClean="0"/>
              <a:t> en </a:t>
            </a:r>
            <a:r>
              <a:rPr lang="nl-NL" dirty="0" err="1" smtClean="0"/>
              <a:t>Brazilie</a:t>
            </a:r>
            <a:r>
              <a:rPr lang="nl-NL" dirty="0" smtClean="0"/>
              <a:t>.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Rechthoe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l-NL" smtClean="0"/>
              <a:t>Klik om de stijl te bewerken</a:t>
            </a:r>
            <a:endParaRPr kumimoji="0" lang="en-US"/>
          </a:p>
        </p:txBody>
      </p:sp>
      <p:sp>
        <p:nvSpPr>
          <p:cNvPr id="3" name="Ond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l-NL" smtClean="0"/>
              <a:t>Klik om de ondertitelstijl van het model te bewerken</a:t>
            </a:r>
            <a:endParaRPr kumimoji="0" lang="en-US"/>
          </a:p>
        </p:txBody>
      </p:sp>
      <p:sp>
        <p:nvSpPr>
          <p:cNvPr id="4" name="Tijdelijke aanduiding voor datum 3"/>
          <p:cNvSpPr>
            <a:spLocks noGrp="1"/>
          </p:cNvSpPr>
          <p:nvPr>
            <p:ph type="dt" sz="half" idx="10"/>
          </p:nvPr>
        </p:nvSpPr>
        <p:spPr/>
        <p:txBody>
          <a:bodyPr/>
          <a:lstStyle/>
          <a:p>
            <a:pPr>
              <a:defRPr/>
            </a:pPr>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
        <p:nvSpPr>
          <p:cNvPr id="10" name="Rechthoe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98439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03456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066562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3010876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875883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49212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583299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5728613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513766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55656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hoe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e titel 1"/>
          <p:cNvSpPr>
            <a:spLocks noGrp="1"/>
          </p:cNvSpPr>
          <p:nvPr>
            <p:ph type="title" orient="vert"/>
          </p:nvPr>
        </p:nvSpPr>
        <p:spPr>
          <a:xfrm>
            <a:off x="6781800" y="274640"/>
            <a:ext cx="1905000" cy="5851525"/>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304800"/>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endParaRPr lang="en-US">
              <a:solidFill>
                <a:prstClr val="black">
                  <a:tint val="75000"/>
                </a:prstClr>
              </a:solidFill>
            </a:endParaRPr>
          </a:p>
        </p:txBody>
      </p:sp>
      <p:sp>
        <p:nvSpPr>
          <p:cNvPr id="5" name="Tijdelijke aanduiding voor voettekst 4"/>
          <p:cNvSpPr>
            <a:spLocks noGrp="1"/>
          </p:cNvSpPr>
          <p:nvPr>
            <p:ph type="ftr" sz="quarter" idx="11"/>
          </p:nvPr>
        </p:nvSpPr>
        <p:spPr>
          <a:xfrm>
            <a:off x="2640597" y="6377459"/>
            <a:ext cx="3836404" cy="365125"/>
          </a:xfrm>
        </p:spPr>
        <p:txBody>
          <a:body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3295451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043731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035032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3073708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957679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13825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9155304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3610396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484982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33398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5020337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7822832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465042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7354792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19847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174646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56258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490879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9127909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055832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8494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4092792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439478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965150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1764822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51582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342445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5258208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749485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95150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75010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576174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3832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9672802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937081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39283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545880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765687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094633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700429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789415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4479694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7160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18336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996768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92895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4663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935899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98037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7201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58218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02535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95219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11856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85840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731071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9140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00192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37746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86527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9" name="Rechthoe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hoe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26315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7939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937743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76888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77833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30844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986098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72031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792513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6562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pPr>
              <a:defRPr/>
            </a:pPr>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8994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63892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58759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979501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0962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75769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18122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7880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5388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59587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teks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6" name="Tijdelijke aanduiding voor inhoud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pPr>
              <a:defRPr/>
            </a:pPr>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49777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95616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764777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60262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81259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53100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55837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916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62190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1069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pPr>
              <a:defRPr/>
            </a:pPr>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90809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157791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94422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38621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999654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93493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67554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47053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5330407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3882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32745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7245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73352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213560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7883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671877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41733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65258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63545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7516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teks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
        <p:nvSpPr>
          <p:cNvPr id="12" name="Rechthoe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hoe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805799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870308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95487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952879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910521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5076825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63F001-A436-4EF5-AB3E-3622D3AE9F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25501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8EB8AA-B9F5-4527-BB08-17A675AF0F3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525977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00B2EF-E3E0-4304-8025-B76572A7FB0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483438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786C10-01AF-4AD5-9681-B4CB04F32E4B}"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56094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164592" y="1170432"/>
            <a:ext cx="2523744" cy="201168"/>
          </a:xfrm>
        </p:spPr>
        <p:txBody>
          <a:bodyPr/>
          <a:lstStyle/>
          <a:p>
            <a:pPr>
              <a:defRPr/>
            </a:pPr>
            <a:endParaRPr lang="en-US">
              <a:solidFill>
                <a:prstClr val="black">
                  <a:tint val="75000"/>
                </a:prstClr>
              </a:solidFill>
            </a:endParaRPr>
          </a:p>
        </p:txBody>
      </p:sp>
      <p:sp>
        <p:nvSpPr>
          <p:cNvPr id="11" name="Rechthoe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hoe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Tijdelijke aanduiding voor voettekst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a:xfrm>
            <a:off x="8339328" y="1170432"/>
            <a:ext cx="733864" cy="201168"/>
          </a:xfrm>
        </p:spPr>
        <p:txBody>
          <a:bodyPr/>
          <a:lstStyle/>
          <a:p>
            <a:pPr>
              <a:defRPr/>
            </a:pPr>
            <a:fld id="{0D446420-AECF-4206-8865-0C4E602B9036}" type="slidenum">
              <a:rPr lang="en-US" smtClean="0">
                <a:solidFill>
                  <a:prstClr val="black">
                    <a:tint val="75000"/>
                  </a:prstClr>
                </a:solidFill>
              </a:rPr>
              <a:pPr>
                <a:defRPr/>
              </a:pPr>
              <a:t>‹nr.›</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DE2A8C-6E11-4CB5-AFC0-ACD3FB6E322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3541441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06DC3-2DC8-406B-9734-F31431E64EA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940280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7530A-8BD9-492B-B401-3FEE2E18912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02079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_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80EC7B85-D28C-41EE-9BB2-0389DD1AA99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88801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0EA4EBF6-BC3A-47AE-B640-935521B49B4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96407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LargePictureSlide">
    <p:bg>
      <p:bgPr>
        <a:gradFill rotWithShape="1">
          <a:gsLst>
            <a:gs pos="0">
              <a:schemeClr val="bg1">
                <a:shade val="100000"/>
                <a:satMod val="150000"/>
              </a:schemeClr>
            </a:gs>
            <a:gs pos="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81000" y="0"/>
            <a:ext cx="8504238" cy="88582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4" name="Rectangle 3"/>
          <p:cNvSpPr/>
          <p:nvPr/>
        </p:nvSpPr>
        <p:spPr>
          <a:xfrm flipH="1">
            <a:off x="371475" y="679450"/>
            <a:ext cx="26988"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a:xfrm flipH="1">
            <a:off x="411163" y="679450"/>
            <a:ext cx="26987"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flipH="1">
            <a:off x="447675"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flipH="1">
            <a:off x="476250" y="679450"/>
            <a:ext cx="9525"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Rectangle 7"/>
          <p:cNvSpPr/>
          <p:nvPr/>
        </p:nvSpPr>
        <p:spPr>
          <a:xfrm>
            <a:off x="500063" y="679450"/>
            <a:ext cx="36512" cy="366713"/>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62000" y="0"/>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4"/>
          <p:cNvSpPr>
            <a:spLocks noGrp="1"/>
          </p:cNvSpPr>
          <p:nvPr>
            <p:ph type="ftr" sz="quarter" idx="11"/>
          </p:nvPr>
        </p:nvSpPr>
        <p:spPr/>
        <p:txBody>
          <a:bodyPr/>
          <a:lstStyle>
            <a:lvl1pPr>
              <a:defRPr/>
            </a:lvl1pPr>
            <a:extLst/>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extLst/>
          </a:lstStyle>
          <a:p>
            <a:pPr>
              <a:defRPr/>
            </a:pPr>
            <a:fld id="{2D55E387-65A2-4D8B-B457-C38D681EA4D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1987524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25563"/>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CSS logo2-Letter.png"/>
          <p:cNvPicPr>
            <a:picLocks noChangeAspect="1"/>
          </p:cNvPicPr>
          <p:nvPr/>
        </p:nvPicPr>
        <p:blipFill>
          <a:blip r:embed="rId2" cstate="print"/>
          <a:srcRect/>
          <a:stretch>
            <a:fillRect/>
          </a:stretch>
        </p:blipFill>
        <p:spPr bwMode="auto">
          <a:xfrm>
            <a:off x="3402013" y="136525"/>
            <a:ext cx="2339975" cy="2689225"/>
          </a:xfrm>
          <a:prstGeom prst="rect">
            <a:avLst/>
          </a:prstGeom>
          <a:noFill/>
          <a:ln w="9525">
            <a:noFill/>
            <a:miter lim="800000"/>
            <a:headEnd/>
            <a:tailEnd/>
          </a:ln>
        </p:spPr>
      </p:pic>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9F306FD-F877-42A3-9C25-CB054920E72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01763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B8B57-6F15-42F1-B122-152CF83D4DA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95112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BDA9C-21D0-4BC7-84D7-4356A952238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791122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E0451F-270F-4AB2-8491-B860049AEDE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85627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2.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6" Type="http://schemas.openxmlformats.org/officeDocument/2006/relationships/image" Target="../media/image2.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heme" Target="../theme/theme11.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2.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10" name="Rechthoe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hoe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jdelijke aanduiding voor titel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4" name="Tijdelijke aanduiding voor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ECFEF39-AC45-43EB-BF6A-D0C219BEE3F6}" type="datetimeFigureOut">
              <a:rPr lang="nl-NL" smtClean="0"/>
              <a:t>17-5-2013</a:t>
            </a:fld>
            <a:endParaRPr lang="nl-NL"/>
          </a:p>
        </p:txBody>
      </p:sp>
      <p:sp>
        <p:nvSpPr>
          <p:cNvPr id="5" name="Tijdelijke aanduiding voor voettekst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nl-NL"/>
          </a:p>
        </p:txBody>
      </p:sp>
      <p:sp>
        <p:nvSpPr>
          <p:cNvPr id="6" name="Tijdelijke aanduiding voor dianumm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778BD68-791D-44D6-9346-BE53D1D2B45A}"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391186246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144088865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33482819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190439217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198010768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81001165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122371110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282831685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54620542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446420-AECF-4206-8865-0C4E602B9036}" type="slidenum">
              <a:rPr lang="en-US">
                <a:solidFill>
                  <a:prstClr val="black">
                    <a:tint val="75000"/>
                  </a:prstClr>
                </a:solidFill>
              </a:rPr>
              <a:pPr>
                <a:defRPr/>
              </a:pPr>
              <a:t>‹nr.›</a:t>
            </a:fld>
            <a:endParaRPr lang="en-US">
              <a:solidFill>
                <a:prstClr val="black">
                  <a:tint val="75000"/>
                </a:prstClr>
              </a:solidFill>
            </a:endParaRPr>
          </a:p>
        </p:txBody>
      </p:sp>
      <p:pic>
        <p:nvPicPr>
          <p:cNvPr id="1031" name="Picture 6" descr="HCSS logo2-01.png"/>
          <p:cNvPicPr>
            <a:picLocks noChangeAspect="1"/>
          </p:cNvPicPr>
          <p:nvPr/>
        </p:nvPicPr>
        <p:blipFill>
          <a:blip r:embed="rId16" cstate="print"/>
          <a:srcRect/>
          <a:stretch>
            <a:fillRect/>
          </a:stretch>
        </p:blipFill>
        <p:spPr bwMode="auto">
          <a:xfrm>
            <a:off x="8128000" y="5810250"/>
            <a:ext cx="587375" cy="704850"/>
          </a:xfrm>
          <a:prstGeom prst="rect">
            <a:avLst/>
          </a:prstGeom>
          <a:noFill/>
          <a:ln w="9525">
            <a:noFill/>
            <a:miter lim="800000"/>
            <a:headEnd/>
            <a:tailEnd/>
          </a:ln>
        </p:spPr>
      </p:pic>
    </p:spTree>
    <p:extLst>
      <p:ext uri="{BB962C8B-B14F-4D97-AF65-F5344CB8AC3E}">
        <p14:creationId xmlns:p14="http://schemas.microsoft.com/office/powerpoint/2010/main" val="112478535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t>Over Oude en Nieuwe Machten</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67607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74638"/>
            <a:ext cx="8928992" cy="1143000"/>
          </a:xfrm>
        </p:spPr>
        <p:txBody>
          <a:bodyPr>
            <a:normAutofit fontScale="90000"/>
          </a:bodyPr>
          <a:lstStyle/>
          <a:p>
            <a:r>
              <a:rPr lang="nl-NL" dirty="0" smtClean="0"/>
              <a:t>Rusland zou het in 20</a:t>
            </a:r>
            <a:r>
              <a:rPr lang="nl-NL" baseline="30000" dirty="0" smtClean="0"/>
              <a:t>ste</a:t>
            </a:r>
            <a:r>
              <a:rPr lang="nl-NL" dirty="0" smtClean="0"/>
              <a:t> eeuw ook gaan maken</a:t>
            </a:r>
            <a:endParaRPr lang="nl-NL" dirty="0"/>
          </a:p>
        </p:txBody>
      </p:sp>
      <p:sp>
        <p:nvSpPr>
          <p:cNvPr id="3" name="Tijdelijke aanduiding voor inhoud 2"/>
          <p:cNvSpPr>
            <a:spLocks noGrp="1"/>
          </p:cNvSpPr>
          <p:nvPr>
            <p:ph idx="1"/>
          </p:nvPr>
        </p:nvSpPr>
        <p:spPr/>
        <p:txBody>
          <a:bodyPr/>
          <a:lstStyle/>
          <a:p>
            <a:r>
              <a:rPr lang="nl-NL" dirty="0" smtClean="0"/>
              <a:t>Dat dacht men echt in de 19</a:t>
            </a:r>
            <a:r>
              <a:rPr lang="nl-NL" baseline="30000" dirty="0" smtClean="0"/>
              <a:t>e</a:t>
            </a:r>
            <a:r>
              <a:rPr lang="nl-NL" dirty="0" smtClean="0"/>
              <a:t> eeuw</a:t>
            </a:r>
          </a:p>
          <a:p>
            <a:r>
              <a:rPr lang="nl-NL" dirty="0" smtClean="0"/>
              <a:t>Russia has the </a:t>
            </a:r>
            <a:r>
              <a:rPr lang="nl-NL" dirty="0" err="1" smtClean="0"/>
              <a:t>geography</a:t>
            </a:r>
            <a:endParaRPr lang="nl-NL" dirty="0" smtClean="0"/>
          </a:p>
          <a:p>
            <a:r>
              <a:rPr lang="nl-NL" dirty="0" smtClean="0"/>
              <a:t>Als dat land zou gaan industrialiseren!</a:t>
            </a:r>
          </a:p>
          <a:p>
            <a:r>
              <a:rPr lang="nl-NL" dirty="0" smtClean="0"/>
              <a:t>In werkelijkheid, Russische revolutie, WO I en WO II, communisme, Nu staatskapitalisme</a:t>
            </a:r>
          </a:p>
          <a:p>
            <a:r>
              <a:rPr lang="nl-NL" dirty="0" smtClean="0"/>
              <a:t>Wel grondstoffen</a:t>
            </a:r>
          </a:p>
          <a:p>
            <a:r>
              <a:rPr lang="nl-NL" dirty="0" smtClean="0"/>
              <a:t>2012 47</a:t>
            </a:r>
            <a:r>
              <a:rPr lang="nl-NL" baseline="30000" dirty="0" smtClean="0"/>
              <a:t>ste</a:t>
            </a:r>
            <a:r>
              <a:rPr lang="nl-NL" dirty="0" smtClean="0"/>
              <a:t> plaats </a:t>
            </a:r>
            <a:r>
              <a:rPr lang="nl-NL" dirty="0" err="1" smtClean="0"/>
              <a:t>gdp</a:t>
            </a:r>
            <a:r>
              <a:rPr lang="nl-NL" dirty="0" smtClean="0"/>
              <a:t> per capita 14247 dollar IMF cijfers</a:t>
            </a:r>
            <a:endParaRPr lang="nl-NL" dirty="0"/>
          </a:p>
        </p:txBody>
      </p:sp>
    </p:spTree>
    <p:extLst>
      <p:ext uri="{BB962C8B-B14F-4D97-AF65-F5344CB8AC3E}">
        <p14:creationId xmlns:p14="http://schemas.microsoft.com/office/powerpoint/2010/main" val="156480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Deel II: Winners </a:t>
            </a:r>
            <a:r>
              <a:rPr lang="nl-NL" dirty="0" err="1" smtClean="0"/>
              <a:t>and</a:t>
            </a:r>
            <a:r>
              <a:rPr lang="nl-NL" dirty="0" smtClean="0"/>
              <a:t> losers in 21th </a:t>
            </a:r>
            <a:r>
              <a:rPr lang="nl-NL" dirty="0" err="1" smtClean="0"/>
              <a:t>century</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81040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Determinanten winners 21</a:t>
            </a:r>
            <a:r>
              <a:rPr lang="nl-NL" baseline="30000" dirty="0" smtClean="0"/>
              <a:t>ste</a:t>
            </a:r>
            <a:r>
              <a:rPr lang="nl-NL" dirty="0" smtClean="0"/>
              <a:t> eeuw</a:t>
            </a:r>
            <a:endParaRPr lang="nl-NL" dirty="0"/>
          </a:p>
        </p:txBody>
      </p:sp>
      <p:sp>
        <p:nvSpPr>
          <p:cNvPr id="3" name="Tijdelijke aanduiding voor inhoud 2"/>
          <p:cNvSpPr>
            <a:spLocks noGrp="1"/>
          </p:cNvSpPr>
          <p:nvPr>
            <p:ph idx="1"/>
          </p:nvPr>
        </p:nvSpPr>
        <p:spPr>
          <a:xfrm>
            <a:off x="107504" y="1775191"/>
            <a:ext cx="8928992" cy="4625609"/>
          </a:xfrm>
        </p:spPr>
        <p:txBody>
          <a:bodyPr>
            <a:normAutofit/>
          </a:bodyPr>
          <a:lstStyle/>
          <a:p>
            <a:r>
              <a:rPr lang="nl-NL" dirty="0" smtClean="0"/>
              <a:t>Economie</a:t>
            </a:r>
          </a:p>
          <a:p>
            <a:r>
              <a:rPr lang="nl-NL" dirty="0"/>
              <a:t>Demografie </a:t>
            </a:r>
          </a:p>
          <a:p>
            <a:r>
              <a:rPr lang="nl-NL" dirty="0" smtClean="0"/>
              <a:t>Grondstoffen</a:t>
            </a:r>
          </a:p>
          <a:p>
            <a:r>
              <a:rPr lang="nl-NL" dirty="0" smtClean="0"/>
              <a:t>Veiligheid (machtsverval, terrorisme, water</a:t>
            </a:r>
          </a:p>
          <a:p>
            <a:pPr marL="118872" indent="0">
              <a:buNone/>
            </a:pPr>
            <a:r>
              <a:rPr lang="nl-NL" dirty="0"/>
              <a:t>k</a:t>
            </a:r>
            <a:r>
              <a:rPr lang="nl-NL" dirty="0" smtClean="0"/>
              <a:t>limaat, kwaliteit intern. </a:t>
            </a:r>
            <a:r>
              <a:rPr lang="nl-NL" dirty="0" err="1" smtClean="0"/>
              <a:t>instit</a:t>
            </a:r>
            <a:r>
              <a:rPr lang="nl-NL" dirty="0" smtClean="0"/>
              <a:t>.,</a:t>
            </a:r>
            <a:r>
              <a:rPr lang="nl-NL" dirty="0" err="1" smtClean="0"/>
              <a:t>defensieuitgaven</a:t>
            </a:r>
            <a:r>
              <a:rPr lang="nl-NL" dirty="0" smtClean="0"/>
              <a:t>)</a:t>
            </a:r>
            <a:endParaRPr lang="nl-NL" dirty="0"/>
          </a:p>
          <a:p>
            <a:r>
              <a:rPr lang="nl-NL" dirty="0" smtClean="0"/>
              <a:t>Kwaliteit nationale Instituties</a:t>
            </a:r>
          </a:p>
          <a:p>
            <a:r>
              <a:rPr lang="nl-NL" dirty="0"/>
              <a:t>Onderwijs</a:t>
            </a:r>
          </a:p>
          <a:p>
            <a:endParaRPr lang="nl-NL" dirty="0"/>
          </a:p>
          <a:p>
            <a:endParaRPr lang="nl-NL" dirty="0"/>
          </a:p>
        </p:txBody>
      </p:sp>
    </p:spTree>
    <p:extLst>
      <p:ext uri="{BB962C8B-B14F-4D97-AF65-F5344CB8AC3E}">
        <p14:creationId xmlns:p14="http://schemas.microsoft.com/office/powerpoint/2010/main" val="336053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I. ECONOMIE</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276948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FFC000"/>
                </a:solidFill>
              </a:rPr>
              <a:t>Ontwikkeling</a:t>
            </a:r>
            <a:r>
              <a:rPr lang="nl-NL" dirty="0" smtClean="0">
                <a:solidFill>
                  <a:srgbClr val="FF0000"/>
                </a:solidFill>
              </a:rPr>
              <a:t> </a:t>
            </a:r>
            <a:r>
              <a:rPr lang="nl-NL" dirty="0" smtClean="0">
                <a:solidFill>
                  <a:srgbClr val="FFC000"/>
                </a:solidFill>
              </a:rPr>
              <a:t>BRICS</a:t>
            </a:r>
            <a:endParaRPr lang="nl-NL" dirty="0">
              <a:solidFill>
                <a:srgbClr val="FFC000"/>
              </a:solidFill>
            </a:endParaRPr>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7584" y="6093296"/>
            <a:ext cx="3744416" cy="430887"/>
          </a:xfrm>
          <a:prstGeom prst="rect">
            <a:avLst/>
          </a:prstGeom>
          <a:noFill/>
        </p:spPr>
        <p:txBody>
          <a:bodyPr wrap="square" rtlCol="0">
            <a:spAutoFit/>
          </a:bodyPr>
          <a:lstStyle/>
          <a:p>
            <a:pPr fontAlgn="base">
              <a:spcBef>
                <a:spcPct val="0"/>
              </a:spcBef>
              <a:spcAft>
                <a:spcPct val="0"/>
              </a:spcAft>
            </a:pPr>
            <a:r>
              <a:rPr lang="nl-NL" sz="1100" dirty="0" smtClean="0">
                <a:solidFill>
                  <a:prstClr val="black"/>
                </a:solidFill>
                <a:latin typeface="Arial" pitchFamily="34" charset="0"/>
                <a:cs typeface="Arial" pitchFamily="34" charset="0"/>
              </a:rPr>
              <a:t>GNI growth (annual %) </a:t>
            </a:r>
          </a:p>
          <a:p>
            <a:pPr fontAlgn="base">
              <a:spcBef>
                <a:spcPct val="0"/>
              </a:spcBef>
              <a:spcAft>
                <a:spcPct val="0"/>
              </a:spcAft>
            </a:pPr>
            <a:r>
              <a:rPr lang="nl-NL" sz="1100" dirty="0" smtClean="0">
                <a:solidFill>
                  <a:prstClr val="black"/>
                </a:solidFill>
                <a:latin typeface="Arial" pitchFamily="34" charset="0"/>
                <a:cs typeface="Arial" pitchFamily="34" charset="0"/>
              </a:rPr>
              <a:t>World </a:t>
            </a:r>
            <a:r>
              <a:rPr lang="nl-NL" sz="1100" dirty="0">
                <a:solidFill>
                  <a:prstClr val="black"/>
                </a:solidFill>
                <a:latin typeface="Arial" pitchFamily="34" charset="0"/>
                <a:cs typeface="Arial" pitchFamily="34" charset="0"/>
              </a:rPr>
              <a:t>Development </a:t>
            </a:r>
            <a:r>
              <a:rPr lang="nl-NL" sz="1100" dirty="0" smtClean="0">
                <a:solidFill>
                  <a:prstClr val="black"/>
                </a:solidFill>
                <a:latin typeface="Arial" pitchFamily="34" charset="0"/>
                <a:cs typeface="Arial" pitchFamily="34" charset="0"/>
              </a:rPr>
              <a:t>Indicator (World Bank, 2011) </a:t>
            </a:r>
            <a:endParaRPr lang="nl-NL"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5012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solidFill>
                  <a:srgbClr val="FFC000"/>
                </a:solidFill>
              </a:rPr>
              <a:t>Ontwikkeling BRICS</a:t>
            </a:r>
            <a:endParaRPr lang="nl-NL" dirty="0">
              <a:solidFill>
                <a:srgbClr val="FFC000"/>
              </a:solidFill>
            </a:endParaRPr>
          </a:p>
        </p:txBody>
      </p:sp>
      <p:graphicFrame>
        <p:nvGraphicFramePr>
          <p:cNvPr id="4" name="Content Placeholder 3"/>
          <p:cNvGraphicFramePr>
            <a:graphicFrameLocks noGrp="1"/>
          </p:cNvGraphicFramePr>
          <p:nvPr>
            <p:ph idx="1"/>
          </p:nvPr>
        </p:nvGraphicFramePr>
        <p:xfrm>
          <a:off x="457200" y="1600201"/>
          <a:ext cx="7571184" cy="41330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11560" y="5877272"/>
            <a:ext cx="5256584" cy="261610"/>
          </a:xfrm>
          <a:prstGeom prst="rect">
            <a:avLst/>
          </a:prstGeom>
          <a:noFill/>
        </p:spPr>
        <p:txBody>
          <a:bodyPr wrap="square" rtlCol="0">
            <a:spAutoFit/>
          </a:bodyPr>
          <a:lstStyle/>
          <a:p>
            <a:pPr fontAlgn="base">
              <a:spcBef>
                <a:spcPct val="0"/>
              </a:spcBef>
              <a:spcAft>
                <a:spcPct val="0"/>
              </a:spcAft>
            </a:pPr>
            <a:r>
              <a:rPr lang="nl-NL" sz="1100" dirty="0" smtClean="0">
                <a:solidFill>
                  <a:prstClr val="black"/>
                </a:solidFill>
                <a:latin typeface="Arial" pitchFamily="34" charset="0"/>
                <a:cs typeface="Arial" pitchFamily="34" charset="0"/>
              </a:rPr>
              <a:t>World Development Indicator (World Bank, 2011) Data for 2010</a:t>
            </a:r>
            <a:endParaRPr lang="nl-NL"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2703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FFC000"/>
                </a:solidFill>
              </a:rPr>
              <a:t>Ontwikkeling BRICS</a:t>
            </a:r>
            <a:endParaRPr lang="nl-NL" dirty="0">
              <a:solidFill>
                <a:srgbClr val="FFC000"/>
              </a:solidFill>
            </a:endParaRPr>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6165304"/>
            <a:ext cx="5256584" cy="261610"/>
          </a:xfrm>
          <a:prstGeom prst="rect">
            <a:avLst/>
          </a:prstGeom>
          <a:noFill/>
        </p:spPr>
        <p:txBody>
          <a:bodyPr wrap="square" rtlCol="0">
            <a:spAutoFit/>
          </a:bodyPr>
          <a:lstStyle/>
          <a:p>
            <a:pPr fontAlgn="base">
              <a:spcBef>
                <a:spcPct val="0"/>
              </a:spcBef>
              <a:spcAft>
                <a:spcPct val="0"/>
              </a:spcAft>
            </a:pPr>
            <a:r>
              <a:rPr lang="nl-NL" sz="1100" dirty="0" smtClean="0">
                <a:solidFill>
                  <a:prstClr val="black"/>
                </a:solidFill>
                <a:latin typeface="Arial" pitchFamily="34" charset="0"/>
                <a:cs typeface="Arial" pitchFamily="34" charset="0"/>
              </a:rPr>
              <a:t>World Development Indicator (World Bank, 2011) Data for 2010</a:t>
            </a:r>
            <a:endParaRPr lang="nl-NL"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81211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14475" y="0"/>
            <a:ext cx="9258475" cy="6858000"/>
          </a:xfrm>
          <a:prstGeom prst="rect">
            <a:avLst/>
          </a:prstGeom>
          <a:noFill/>
          <a:ln w="9525">
            <a:noFill/>
            <a:miter lim="800000"/>
            <a:headEnd/>
            <a:tailEnd/>
          </a:ln>
        </p:spPr>
      </p:pic>
      <p:sp>
        <p:nvSpPr>
          <p:cNvPr id="8" name="TextBox 7"/>
          <p:cNvSpPr txBox="1"/>
          <p:nvPr/>
        </p:nvSpPr>
        <p:spPr>
          <a:xfrm>
            <a:off x="683568" y="6165304"/>
            <a:ext cx="6840760" cy="261610"/>
          </a:xfrm>
          <a:prstGeom prst="rect">
            <a:avLst/>
          </a:prstGeom>
          <a:noFill/>
        </p:spPr>
        <p:txBody>
          <a:bodyPr wrap="square" rtlCol="0">
            <a:spAutoFit/>
          </a:bodyPr>
          <a:lstStyle/>
          <a:p>
            <a:pPr fontAlgn="base">
              <a:spcBef>
                <a:spcPct val="0"/>
              </a:spcBef>
              <a:spcAft>
                <a:spcPct val="0"/>
              </a:spcAft>
            </a:pPr>
            <a:r>
              <a:rPr lang="nl-NL" sz="1100" dirty="0" smtClean="0">
                <a:solidFill>
                  <a:prstClr val="black"/>
                </a:solidFill>
                <a:latin typeface="Arial" pitchFamily="34" charset="0"/>
                <a:cs typeface="Arial" pitchFamily="34" charset="0"/>
              </a:rPr>
              <a:t>World Economic Outlook Update (International Monetary Fund, 2012)</a:t>
            </a:r>
            <a:endParaRPr lang="nl-NL"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858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496050" cy="52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err="1"/>
              <a:t>B</a:t>
            </a:r>
            <a:r>
              <a:rPr lang="nl-NL" dirty="0" err="1" smtClean="0"/>
              <a:t>illionaires</a:t>
            </a:r>
            <a:r>
              <a:rPr lang="nl-NL" dirty="0" smtClean="0"/>
              <a:t> in BRICS</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2313869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2011: GDP </a:t>
            </a:r>
            <a:r>
              <a:rPr lang="nl-NL" dirty="0" err="1" smtClean="0"/>
              <a:t>and</a:t>
            </a:r>
            <a:r>
              <a:rPr lang="nl-NL" dirty="0" smtClean="0"/>
              <a:t> GDP per capita ranking</a:t>
            </a:r>
            <a:endParaRPr lang="nl-NL" dirty="0"/>
          </a:p>
        </p:txBody>
      </p:sp>
      <p:sp>
        <p:nvSpPr>
          <p:cNvPr id="3" name="Tijdelijke aanduiding voor inhoud 2"/>
          <p:cNvSpPr>
            <a:spLocks noGrp="1"/>
          </p:cNvSpPr>
          <p:nvPr>
            <p:ph idx="1"/>
          </p:nvPr>
        </p:nvSpPr>
        <p:spPr>
          <a:xfrm>
            <a:off x="107504" y="1600200"/>
            <a:ext cx="8928992" cy="4525963"/>
          </a:xfrm>
        </p:spPr>
        <p:txBody>
          <a:bodyPr/>
          <a:lstStyle/>
          <a:p>
            <a:r>
              <a:rPr lang="nl-NL" sz="2400" dirty="0"/>
              <a:t>EU	</a:t>
            </a:r>
            <a:r>
              <a:rPr lang="nl-NL" sz="2400" dirty="0" smtClean="0"/>
              <a:t>          14,820,000,000,000</a:t>
            </a:r>
            <a:r>
              <a:rPr lang="nl-NL" sz="2400" dirty="0"/>
              <a:t>	</a:t>
            </a:r>
            <a:r>
              <a:rPr lang="nl-NL" sz="2400" dirty="0" smtClean="0"/>
              <a:t>1</a:t>
            </a:r>
            <a:r>
              <a:rPr lang="nl-NL" sz="2400" dirty="0"/>
              <a:t>	</a:t>
            </a:r>
            <a:r>
              <a:rPr lang="nl-NL" sz="2400" dirty="0" smtClean="0"/>
              <a:t>$ </a:t>
            </a:r>
            <a:r>
              <a:rPr lang="nl-NL" sz="2400" dirty="0"/>
              <a:t>32,700	</a:t>
            </a:r>
            <a:r>
              <a:rPr lang="nl-NL" sz="2400" dirty="0" smtClean="0"/>
              <a:t>42</a:t>
            </a:r>
            <a:endParaRPr lang="nl-NL" sz="2400" dirty="0"/>
          </a:p>
          <a:p>
            <a:r>
              <a:rPr lang="nl-NL" sz="2400" dirty="0"/>
              <a:t>US	</a:t>
            </a:r>
            <a:r>
              <a:rPr lang="nl-NL" sz="2400" dirty="0" smtClean="0"/>
              <a:t>          14,660,000,000,000</a:t>
            </a:r>
            <a:r>
              <a:rPr lang="nl-NL" sz="2400" dirty="0"/>
              <a:t>	</a:t>
            </a:r>
            <a:r>
              <a:rPr lang="nl-NL" sz="2400" dirty="0" smtClean="0"/>
              <a:t>2</a:t>
            </a:r>
            <a:r>
              <a:rPr lang="nl-NL" sz="2400" dirty="0"/>
              <a:t>	</a:t>
            </a:r>
            <a:r>
              <a:rPr lang="nl-NL" sz="2400" dirty="0" smtClean="0"/>
              <a:t>$ 47,200    </a:t>
            </a:r>
            <a:r>
              <a:rPr lang="nl-NL" sz="2400" dirty="0"/>
              <a:t>	11</a:t>
            </a:r>
          </a:p>
          <a:p>
            <a:r>
              <a:rPr lang="nl-NL" sz="2400" dirty="0" smtClean="0"/>
              <a:t>China        10,090,000,000,000</a:t>
            </a:r>
            <a:r>
              <a:rPr lang="nl-NL" sz="2400" dirty="0"/>
              <a:t>	3	$ </a:t>
            </a:r>
            <a:r>
              <a:rPr lang="nl-NL" sz="2400" dirty="0" smtClean="0"/>
              <a:t>  7,600</a:t>
            </a:r>
            <a:r>
              <a:rPr lang="nl-NL" sz="2400" dirty="0"/>
              <a:t>	126</a:t>
            </a:r>
          </a:p>
          <a:p>
            <a:r>
              <a:rPr lang="nl-NL" sz="2400" dirty="0" smtClean="0"/>
              <a:t>India           4,060,000,000,000</a:t>
            </a:r>
            <a:r>
              <a:rPr lang="nl-NL" sz="2400" dirty="0"/>
              <a:t>	5	$ </a:t>
            </a:r>
            <a:r>
              <a:rPr lang="nl-NL" sz="2400" dirty="0" smtClean="0"/>
              <a:t>  3,500</a:t>
            </a:r>
            <a:r>
              <a:rPr lang="nl-NL" sz="2400" dirty="0"/>
              <a:t>	163</a:t>
            </a:r>
          </a:p>
          <a:p>
            <a:r>
              <a:rPr lang="nl-NL" sz="2400" dirty="0" smtClean="0"/>
              <a:t>Brazil          2,172,000,000,000</a:t>
            </a:r>
            <a:r>
              <a:rPr lang="nl-NL" sz="2400" dirty="0"/>
              <a:t>	9	$ 10,800	103</a:t>
            </a:r>
          </a:p>
          <a:p>
            <a:r>
              <a:rPr lang="nl-NL" sz="2400" dirty="0" smtClean="0"/>
              <a:t>Mexico       1,567,000,000,000</a:t>
            </a:r>
            <a:r>
              <a:rPr lang="nl-NL" sz="2400" dirty="0"/>
              <a:t>	12	$ 13,900	85</a:t>
            </a:r>
          </a:p>
          <a:p>
            <a:r>
              <a:rPr lang="nl-NL" sz="2400" dirty="0" smtClean="0"/>
              <a:t>Canada       1,330,000,000,000</a:t>
            </a:r>
            <a:r>
              <a:rPr lang="nl-NL" sz="2400" dirty="0"/>
              <a:t>	15	$ 39,400	22</a:t>
            </a:r>
          </a:p>
        </p:txBody>
      </p:sp>
    </p:spTree>
    <p:extLst>
      <p:ext uri="{BB962C8B-B14F-4D97-AF65-F5344CB8AC3E}">
        <p14:creationId xmlns:p14="http://schemas.microsoft.com/office/powerpoint/2010/main" val="332222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Arend-Jan Boekestijn geeft een introductiecollege over de recente ontwikkelingen in de internationale machtsverhoudingen. Hij behandelt de rol van de ‘nieuwe’ en ‘oude’ machten en spreekt over de belangrijkste trends in de internationale politiek, veiligheid en economie.</a:t>
            </a:r>
            <a:endParaRPr lang="nl-NL" dirty="0"/>
          </a:p>
        </p:txBody>
      </p:sp>
    </p:spTree>
    <p:extLst>
      <p:ext uri="{BB962C8B-B14F-4D97-AF65-F5344CB8AC3E}">
        <p14:creationId xmlns:p14="http://schemas.microsoft.com/office/powerpoint/2010/main" val="411783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r="5405" b="3615"/>
          <a:stretch>
            <a:fillRect/>
          </a:stretch>
        </p:blipFill>
        <p:spPr bwMode="auto">
          <a:xfrm>
            <a:off x="428624" y="1857375"/>
            <a:ext cx="8391847" cy="4754563"/>
          </a:xfrm>
          <a:prstGeom prst="rect">
            <a:avLst/>
          </a:prstGeom>
          <a:noFill/>
          <a:ln w="9525">
            <a:noFill/>
            <a:miter lim="800000"/>
            <a:headEnd/>
            <a:tailEnd/>
          </a:ln>
        </p:spPr>
      </p:pic>
      <p:sp>
        <p:nvSpPr>
          <p:cNvPr id="20483" name="Title 2"/>
          <p:cNvSpPr>
            <a:spLocks noGrp="1"/>
          </p:cNvSpPr>
          <p:nvPr>
            <p:ph type="title" idx="4294967295"/>
          </p:nvPr>
        </p:nvSpPr>
        <p:spPr>
          <a:xfrm>
            <a:off x="1152525" y="274638"/>
            <a:ext cx="7991475" cy="1143000"/>
          </a:xfrm>
        </p:spPr>
        <p:txBody>
          <a:bodyPr/>
          <a:lstStyle/>
          <a:p>
            <a:r>
              <a:rPr lang="nl-NL" dirty="0" smtClean="0">
                <a:solidFill>
                  <a:srgbClr val="FF0000"/>
                </a:solidFill>
              </a:rPr>
              <a:t>De nieuwe kaart van de wereld</a:t>
            </a:r>
          </a:p>
        </p:txBody>
      </p:sp>
    </p:spTree>
    <p:extLst>
      <p:ext uri="{BB962C8B-B14F-4D97-AF65-F5344CB8AC3E}">
        <p14:creationId xmlns:p14="http://schemas.microsoft.com/office/powerpoint/2010/main" val="1952859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 Economie</a:t>
            </a:r>
            <a:endParaRPr lang="nl-NL" dirty="0"/>
          </a:p>
        </p:txBody>
      </p:sp>
      <p:sp>
        <p:nvSpPr>
          <p:cNvPr id="3" name="Tijdelijke aanduiding voor inhoud 2"/>
          <p:cNvSpPr>
            <a:spLocks noGrp="1"/>
          </p:cNvSpPr>
          <p:nvPr>
            <p:ph idx="1"/>
          </p:nvPr>
        </p:nvSpPr>
        <p:spPr/>
        <p:txBody>
          <a:bodyPr/>
          <a:lstStyle/>
          <a:p>
            <a:r>
              <a:rPr lang="nl-NL" dirty="0" smtClean="0"/>
              <a:t>China, India, Brazilië etc. sterk in opmars</a:t>
            </a:r>
          </a:p>
          <a:p>
            <a:r>
              <a:rPr lang="nl-NL" dirty="0" smtClean="0"/>
              <a:t>China/India handelsoverschot</a:t>
            </a:r>
          </a:p>
          <a:p>
            <a:r>
              <a:rPr lang="nl-NL" dirty="0" smtClean="0"/>
              <a:t>Rusland en Brazilië handelstekort</a:t>
            </a:r>
          </a:p>
          <a:p>
            <a:r>
              <a:rPr lang="nl-NL" dirty="0" smtClean="0"/>
              <a:t>Misschien China 2020 hoger bnp VS</a:t>
            </a:r>
          </a:p>
          <a:p>
            <a:r>
              <a:rPr lang="nl-NL" dirty="0" smtClean="0"/>
              <a:t>Per capita is Westen nog steeds veel rijker</a:t>
            </a:r>
          </a:p>
          <a:p>
            <a:r>
              <a:rPr lang="nl-NL" dirty="0" smtClean="0"/>
              <a:t>Gaat beter Afrika</a:t>
            </a:r>
            <a:endParaRPr lang="nl-NL" dirty="0"/>
          </a:p>
        </p:txBody>
      </p:sp>
    </p:spTree>
    <p:extLst>
      <p:ext uri="{BB962C8B-B14F-4D97-AF65-F5344CB8AC3E}">
        <p14:creationId xmlns:p14="http://schemas.microsoft.com/office/powerpoint/2010/main" val="213977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II. DEMOGRAFIE</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61643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z="5400" dirty="0" smtClean="0">
                <a:solidFill>
                  <a:srgbClr val="FF0000"/>
                </a:solidFill>
              </a:rPr>
              <a:t>Jonge bevolkingen…..</a:t>
            </a:r>
            <a:endParaRPr lang="nl-NL" sz="5400" dirty="0">
              <a:solidFill>
                <a:srgbClr val="FF0000"/>
              </a:solidFill>
            </a:endParaRPr>
          </a:p>
        </p:txBody>
      </p:sp>
      <p:pic>
        <p:nvPicPr>
          <p:cNvPr id="6" name="Picture 2" descr="Youth Bulges 2011"/>
          <p:cNvPicPr>
            <a:picLocks noGrp="1" noChangeAspect="1" noChangeArrowheads="1"/>
          </p:cNvPicPr>
          <p:nvPr>
            <p:ph idx="1"/>
          </p:nvPr>
        </p:nvPicPr>
        <p:blipFill>
          <a:blip r:embed="rId2" cstate="print"/>
          <a:srcRect/>
          <a:stretch>
            <a:fillRect/>
          </a:stretch>
        </p:blipFill>
        <p:spPr>
          <a:xfrm>
            <a:off x="1331640" y="1772816"/>
            <a:ext cx="7272808" cy="4104456"/>
          </a:xfrm>
          <a:noFill/>
        </p:spPr>
      </p:pic>
    </p:spTree>
    <p:extLst>
      <p:ext uri="{BB962C8B-B14F-4D97-AF65-F5344CB8AC3E}">
        <p14:creationId xmlns:p14="http://schemas.microsoft.com/office/powerpoint/2010/main" val="186709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476672"/>
            <a:ext cx="8156575" cy="777875"/>
          </a:xfrm>
        </p:spPr>
        <p:txBody>
          <a:bodyPr tIns="64008" rtlCol="0">
            <a:normAutofit fontScale="90000"/>
          </a:bodyPr>
          <a:lstStyle/>
          <a:p>
            <a:pPr algn="l" eaLnBrk="1" fontAlgn="auto" hangingPunct="1">
              <a:spcAft>
                <a:spcPts val="0"/>
              </a:spcAft>
              <a:defRPr/>
            </a:pPr>
            <a:r>
              <a:rPr lang="nl-NL" sz="4600" dirty="0" smtClean="0"/>
              <a:t>		</a:t>
            </a:r>
            <a:r>
              <a:rPr lang="nl-NL" sz="6000" dirty="0" smtClean="0"/>
              <a:t>    </a:t>
            </a:r>
            <a:r>
              <a:rPr lang="nl-NL" sz="6000" dirty="0" smtClean="0">
                <a:solidFill>
                  <a:srgbClr val="FF0000"/>
                </a:solidFill>
              </a:rPr>
              <a:t>Demografie </a:t>
            </a:r>
          </a:p>
        </p:txBody>
      </p:sp>
      <p:pic>
        <p:nvPicPr>
          <p:cNvPr id="18435" name="Picture 2" descr="Meidan Age 2005-2010.png"/>
          <p:cNvPicPr>
            <a:picLocks noChangeAspect="1" noChangeArrowheads="1"/>
          </p:cNvPicPr>
          <p:nvPr/>
        </p:nvPicPr>
        <p:blipFill>
          <a:blip r:embed="rId3" cstate="print"/>
          <a:srcRect/>
          <a:stretch>
            <a:fillRect/>
          </a:stretch>
        </p:blipFill>
        <p:spPr bwMode="auto">
          <a:xfrm>
            <a:off x="1187450" y="1484313"/>
            <a:ext cx="6753225" cy="3749675"/>
          </a:xfrm>
          <a:prstGeom prst="rect">
            <a:avLst/>
          </a:prstGeom>
          <a:noFill/>
          <a:ln w="9525">
            <a:noFill/>
            <a:miter lim="800000"/>
            <a:headEnd/>
            <a:tailEnd/>
          </a:ln>
        </p:spPr>
      </p:pic>
    </p:spTree>
    <p:extLst>
      <p:ext uri="{BB962C8B-B14F-4D97-AF65-F5344CB8AC3E}">
        <p14:creationId xmlns:p14="http://schemas.microsoft.com/office/powerpoint/2010/main" val="3759614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0" y="-356651"/>
            <a:ext cx="4572000" cy="2308324"/>
          </a:xfrm>
          <a:prstGeom prst="rect">
            <a:avLst/>
          </a:prstGeom>
        </p:spPr>
        <p:txBody>
          <a:bodyPr>
            <a:spAutoFit/>
          </a:bodyPr>
          <a:lstStyle/>
          <a:p>
            <a:r>
              <a:rPr lang="nl-NL" dirty="0"/>
              <a:t>De wereldbevolking is op dit moment (2008) naar schatting 6,5 miljard. De verwachting is dat dit getal per jaar met ongeveer 75 miljoen zal stijgen, om zich volgens de mediane variant van de VN-bevolkingsprojecties te stabiliseren op 9,1 miljard in 2050. </a:t>
            </a:r>
          </a:p>
          <a:p>
            <a:r>
              <a:rPr lang="nl-NL" dirty="0"/>
              <a:t> </a:t>
            </a:r>
          </a:p>
          <a:p>
            <a:endParaRPr lang="nl-NL" dirty="0"/>
          </a:p>
        </p:txBody>
      </p:sp>
      <p:sp>
        <p:nvSpPr>
          <p:cNvPr id="3" name="Titel 2"/>
          <p:cNvSpPr>
            <a:spLocks noGrp="1"/>
          </p:cNvSpPr>
          <p:nvPr>
            <p:ph type="title"/>
          </p:nvPr>
        </p:nvSpPr>
        <p:spPr/>
        <p:txBody>
          <a:bodyPr/>
          <a:lstStyle/>
          <a:p>
            <a:r>
              <a:rPr lang="nl-NL" dirty="0" smtClean="0"/>
              <a:t>Feiten demografie</a:t>
            </a:r>
            <a:endParaRPr lang="nl-NL" dirty="0"/>
          </a:p>
        </p:txBody>
      </p:sp>
      <p:sp>
        <p:nvSpPr>
          <p:cNvPr id="4" name="Tijdelijke aanduiding voor inhoud 3"/>
          <p:cNvSpPr>
            <a:spLocks noGrp="1"/>
          </p:cNvSpPr>
          <p:nvPr>
            <p:ph idx="1"/>
          </p:nvPr>
        </p:nvSpPr>
        <p:spPr/>
        <p:txBody>
          <a:bodyPr>
            <a:normAutofit fontScale="85000" lnSpcReduction="10000"/>
          </a:bodyPr>
          <a:lstStyle/>
          <a:p>
            <a:r>
              <a:rPr lang="nl-NL" dirty="0" smtClean="0"/>
              <a:t>Wereldbevolking (2008</a:t>
            </a:r>
            <a:r>
              <a:rPr lang="nl-NL" dirty="0"/>
              <a:t>) </a:t>
            </a:r>
            <a:r>
              <a:rPr lang="nl-NL" dirty="0" smtClean="0"/>
              <a:t>6,5 miljard, 2050 9,1 miljard</a:t>
            </a:r>
            <a:endParaRPr lang="nl-NL" dirty="0"/>
          </a:p>
          <a:p>
            <a:r>
              <a:rPr lang="nl-NL" dirty="0" smtClean="0"/>
              <a:t>groei vooral in </a:t>
            </a:r>
            <a:r>
              <a:rPr lang="nl-NL" dirty="0"/>
              <a:t>de ontwikkelingsregio’s </a:t>
            </a:r>
            <a:r>
              <a:rPr lang="nl-NL" dirty="0" smtClean="0"/>
              <a:t> </a:t>
            </a:r>
          </a:p>
          <a:p>
            <a:r>
              <a:rPr lang="nl-NL" dirty="0" smtClean="0"/>
              <a:t>waar bevolking &gt;</a:t>
            </a:r>
            <a:r>
              <a:rPr lang="nl-NL" dirty="0"/>
              <a:t> </a:t>
            </a:r>
            <a:r>
              <a:rPr lang="nl-NL" dirty="0" smtClean="0"/>
              <a:t>van </a:t>
            </a:r>
            <a:r>
              <a:rPr lang="nl-NL" dirty="0"/>
              <a:t>5,4 miljard in 2007 tot 7,9 miljard in 2050. </a:t>
            </a:r>
            <a:endParaRPr lang="nl-NL" dirty="0" smtClean="0"/>
          </a:p>
          <a:p>
            <a:r>
              <a:rPr lang="nl-NL" dirty="0" smtClean="0"/>
              <a:t>2050 zal </a:t>
            </a:r>
            <a:r>
              <a:rPr lang="nl-NL" dirty="0"/>
              <a:t>ontwikkelingswereld 25 X</a:t>
            </a:r>
            <a:r>
              <a:rPr lang="nl-NL" dirty="0" smtClean="0"/>
              <a:t> </a:t>
            </a:r>
            <a:r>
              <a:rPr lang="nl-NL" dirty="0"/>
              <a:t>meer mensen hebben voortgebracht dan </a:t>
            </a:r>
            <a:r>
              <a:rPr lang="nl-NL" dirty="0" smtClean="0"/>
              <a:t>ontwikkelde </a:t>
            </a:r>
            <a:r>
              <a:rPr lang="nl-NL" dirty="0"/>
              <a:t>wereld.</a:t>
            </a:r>
          </a:p>
          <a:p>
            <a:r>
              <a:rPr lang="nl-NL" dirty="0" smtClean="0"/>
              <a:t>Drivers demografie: vruchtbaarheid</a:t>
            </a:r>
            <a:r>
              <a:rPr lang="nl-NL" dirty="0"/>
              <a:t>, sterfte en migratie. </a:t>
            </a:r>
            <a:endParaRPr lang="nl-NL" dirty="0" smtClean="0"/>
          </a:p>
          <a:p>
            <a:r>
              <a:rPr lang="nl-NL" dirty="0" smtClean="0"/>
              <a:t>2050 ontwikkelingswereld: zal vruchtbaarheid &lt; tot </a:t>
            </a:r>
            <a:r>
              <a:rPr lang="nl-NL" dirty="0"/>
              <a:t>net </a:t>
            </a:r>
            <a:r>
              <a:rPr lang="nl-NL" dirty="0" smtClean="0"/>
              <a:t>boven vervangingsniveau</a:t>
            </a:r>
          </a:p>
          <a:p>
            <a:r>
              <a:rPr lang="nl-NL" dirty="0" smtClean="0"/>
              <a:t>2050 de </a:t>
            </a:r>
            <a:r>
              <a:rPr lang="nl-NL" dirty="0"/>
              <a:t>ontwikkelde </a:t>
            </a:r>
            <a:r>
              <a:rPr lang="nl-NL" dirty="0" smtClean="0"/>
              <a:t>wereld: kleine stijging, echter </a:t>
            </a:r>
            <a:r>
              <a:rPr lang="nl-NL" dirty="0"/>
              <a:t>beneden het vervangingsniveau zal blijven.</a:t>
            </a:r>
          </a:p>
          <a:p>
            <a:endParaRPr lang="nl-NL" dirty="0"/>
          </a:p>
        </p:txBody>
      </p:sp>
    </p:spTree>
    <p:extLst>
      <p:ext uri="{BB962C8B-B14F-4D97-AF65-F5344CB8AC3E}">
        <p14:creationId xmlns:p14="http://schemas.microsoft.com/office/powerpoint/2010/main" val="4029766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nl-NL" sz="5400" dirty="0" smtClean="0">
                <a:solidFill>
                  <a:srgbClr val="FF0000"/>
                </a:solidFill>
              </a:rPr>
              <a:t>Mediane leeftijd 2050</a:t>
            </a:r>
          </a:p>
        </p:txBody>
      </p:sp>
      <p:sp>
        <p:nvSpPr>
          <p:cNvPr id="2" name="Tijdelijke aanduiding voor inhoud 1"/>
          <p:cNvSpPr>
            <a:spLocks noGrp="1"/>
          </p:cNvSpPr>
          <p:nvPr>
            <p:ph idx="1"/>
          </p:nvPr>
        </p:nvSpPr>
        <p:spPr/>
        <p:txBody>
          <a:bodyPr/>
          <a:lstStyle/>
          <a:p>
            <a:endParaRPr lang="nl-NL"/>
          </a:p>
        </p:txBody>
      </p:sp>
      <p:pic>
        <p:nvPicPr>
          <p:cNvPr id="100355" name="Picture 2" descr="Meidan Age 2025-2050 copy.png"/>
          <p:cNvPicPr>
            <a:picLocks noChangeAspect="1" noChangeArrowheads="1"/>
          </p:cNvPicPr>
          <p:nvPr/>
        </p:nvPicPr>
        <p:blipFill>
          <a:blip r:embed="rId3" cstate="print"/>
          <a:srcRect/>
          <a:stretch>
            <a:fillRect/>
          </a:stretch>
        </p:blipFill>
        <p:spPr bwMode="auto">
          <a:xfrm>
            <a:off x="971600" y="1406524"/>
            <a:ext cx="7200800" cy="4614763"/>
          </a:xfrm>
          <a:prstGeom prst="rect">
            <a:avLst/>
          </a:prstGeom>
          <a:noFill/>
          <a:ln w="9525">
            <a:noFill/>
            <a:miter lim="800000"/>
            <a:headEnd/>
            <a:tailEnd/>
          </a:ln>
        </p:spPr>
      </p:pic>
    </p:spTree>
    <p:extLst>
      <p:ext uri="{BB962C8B-B14F-4D97-AF65-F5344CB8AC3E}">
        <p14:creationId xmlns:p14="http://schemas.microsoft.com/office/powerpoint/2010/main" val="2138696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 demografie</a:t>
            </a:r>
            <a:endParaRPr lang="nl-NL" dirty="0"/>
          </a:p>
        </p:txBody>
      </p:sp>
      <p:sp>
        <p:nvSpPr>
          <p:cNvPr id="3" name="Tijdelijke aanduiding voor inhoud 2"/>
          <p:cNvSpPr>
            <a:spLocks noGrp="1"/>
          </p:cNvSpPr>
          <p:nvPr>
            <p:ph idx="1"/>
          </p:nvPr>
        </p:nvSpPr>
        <p:spPr/>
        <p:txBody>
          <a:bodyPr/>
          <a:lstStyle/>
          <a:p>
            <a:r>
              <a:rPr lang="nl-NL" dirty="0" smtClean="0"/>
              <a:t>Oude Wereld vergrijst</a:t>
            </a:r>
          </a:p>
          <a:p>
            <a:r>
              <a:rPr lang="nl-NL" dirty="0" smtClean="0"/>
              <a:t>Ontwikkelingswereld groeit, vlakt af in 2050</a:t>
            </a:r>
          </a:p>
          <a:p>
            <a:r>
              <a:rPr lang="nl-NL" dirty="0" smtClean="0"/>
              <a:t>VS heeft minder last van vergrijzing Europa</a:t>
            </a:r>
          </a:p>
          <a:p>
            <a:r>
              <a:rPr lang="nl-NL" dirty="0" smtClean="0"/>
              <a:t>Bevolkingsgroei: economisch een kans en politiek zeer gevaarlijk</a:t>
            </a:r>
            <a:endParaRPr lang="nl-NL" dirty="0"/>
          </a:p>
        </p:txBody>
      </p:sp>
    </p:spTree>
    <p:extLst>
      <p:ext uri="{BB962C8B-B14F-4D97-AF65-F5344CB8AC3E}">
        <p14:creationId xmlns:p14="http://schemas.microsoft.com/office/powerpoint/2010/main" val="189186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smtClean="0"/>
              <a:t>III. GRONDSTOFFEN</a:t>
            </a:r>
            <a:endParaRPr lang="nl-NL" dirty="0"/>
          </a:p>
        </p:txBody>
      </p:sp>
      <p:sp>
        <p:nvSpPr>
          <p:cNvPr id="4" name="Ondertitel 3"/>
          <p:cNvSpPr>
            <a:spLocks noGrp="1"/>
          </p:cNvSpPr>
          <p:nvPr>
            <p:ph type="subTitle" idx="1"/>
          </p:nvPr>
        </p:nvSpPr>
        <p:spPr/>
        <p:txBody>
          <a:bodyPr/>
          <a:lstStyle/>
          <a:p>
            <a:endParaRPr lang="nl-NL"/>
          </a:p>
        </p:txBody>
      </p:sp>
    </p:spTree>
    <p:extLst>
      <p:ext uri="{BB962C8B-B14F-4D97-AF65-F5344CB8AC3E}">
        <p14:creationId xmlns:p14="http://schemas.microsoft.com/office/powerpoint/2010/main" val="3960771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S:\_HCSS\HCSS Projecten\08.10008 Security Foresight\Future Issues\Scarcity\Charts\InteractionEffects-copy.png"/>
          <p:cNvPicPr>
            <a:picLocks noChangeAspect="1" noChangeArrowheads="1"/>
          </p:cNvPicPr>
          <p:nvPr/>
        </p:nvPicPr>
        <p:blipFill>
          <a:blip r:embed="rId3" cstate="print"/>
          <a:srcRect/>
          <a:stretch>
            <a:fillRect/>
          </a:stretch>
        </p:blipFill>
        <p:spPr bwMode="auto">
          <a:xfrm>
            <a:off x="0" y="1123951"/>
            <a:ext cx="9144000" cy="4681314"/>
          </a:xfrm>
          <a:prstGeom prst="rect">
            <a:avLst/>
          </a:prstGeom>
          <a:noFill/>
          <a:ln w="9525">
            <a:noFill/>
            <a:miter lim="800000"/>
            <a:headEnd/>
            <a:tailEnd/>
          </a:ln>
        </p:spPr>
      </p:pic>
      <p:sp>
        <p:nvSpPr>
          <p:cNvPr id="21507" name="Title 2"/>
          <p:cNvSpPr>
            <a:spLocks noGrp="1"/>
          </p:cNvSpPr>
          <p:nvPr>
            <p:ph type="title"/>
          </p:nvPr>
        </p:nvSpPr>
        <p:spPr>
          <a:xfrm>
            <a:off x="539552" y="0"/>
            <a:ext cx="8157592" cy="850106"/>
          </a:xfrm>
        </p:spPr>
        <p:txBody>
          <a:bodyPr/>
          <a:lstStyle/>
          <a:p>
            <a:pPr eaLnBrk="1" hangingPunct="1"/>
            <a:r>
              <a:rPr lang="en-US" sz="6000" dirty="0" err="1" smtClean="0">
                <a:solidFill>
                  <a:srgbClr val="FF0000"/>
                </a:solidFill>
              </a:rPr>
              <a:t>Schaarste</a:t>
            </a:r>
            <a:r>
              <a:rPr lang="en-US" sz="6000" dirty="0" smtClean="0">
                <a:solidFill>
                  <a:srgbClr val="FF0000"/>
                </a:solidFill>
              </a:rPr>
              <a:t> </a:t>
            </a:r>
          </a:p>
        </p:txBody>
      </p:sp>
    </p:spTree>
    <p:extLst>
      <p:ext uri="{BB962C8B-B14F-4D97-AF65-F5344CB8AC3E}">
        <p14:creationId xmlns:p14="http://schemas.microsoft.com/office/powerpoint/2010/main" val="2265853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a:t>
            </a:r>
            <a:endParaRPr lang="nl-NL" dirty="0"/>
          </a:p>
        </p:txBody>
      </p:sp>
      <p:sp>
        <p:nvSpPr>
          <p:cNvPr id="3" name="Tijdelijke aanduiding voor inhoud 2"/>
          <p:cNvSpPr>
            <a:spLocks noGrp="1"/>
          </p:cNvSpPr>
          <p:nvPr>
            <p:ph idx="1"/>
          </p:nvPr>
        </p:nvSpPr>
        <p:spPr/>
        <p:txBody>
          <a:bodyPr/>
          <a:lstStyle/>
          <a:p>
            <a:r>
              <a:rPr lang="nl-NL" dirty="0" smtClean="0"/>
              <a:t>Team 1: Hervormingen VN</a:t>
            </a:r>
          </a:p>
          <a:p>
            <a:r>
              <a:rPr lang="nl-NL" dirty="0" smtClean="0"/>
              <a:t>Team 2: Klimaatsamenwerking</a:t>
            </a:r>
          </a:p>
          <a:p>
            <a:r>
              <a:rPr lang="nl-NL" dirty="0" smtClean="0"/>
              <a:t>Team 3: Conflict Israël / </a:t>
            </a:r>
            <a:r>
              <a:rPr lang="nl-NL" dirty="0" err="1" smtClean="0"/>
              <a:t>Palestijnen</a:t>
            </a:r>
            <a:endParaRPr lang="nl-NL" dirty="0" smtClean="0"/>
          </a:p>
          <a:p>
            <a:r>
              <a:rPr lang="nl-NL" dirty="0" smtClean="0"/>
              <a:t>Team 4: Toekomst NAVO</a:t>
            </a:r>
          </a:p>
          <a:p>
            <a:r>
              <a:rPr lang="nl-NL" dirty="0" smtClean="0"/>
              <a:t>Team 5: Armoedebestrijding</a:t>
            </a:r>
            <a:endParaRPr lang="nl-NL" dirty="0"/>
          </a:p>
        </p:txBody>
      </p:sp>
    </p:spTree>
    <p:extLst>
      <p:ext uri="{BB962C8B-B14F-4D97-AF65-F5344CB8AC3E}">
        <p14:creationId xmlns:p14="http://schemas.microsoft.com/office/powerpoint/2010/main" val="315151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Waterschaarste</a:t>
            </a:r>
            <a:endParaRPr lang="nl-NL" dirty="0"/>
          </a:p>
        </p:txBody>
      </p:sp>
      <p:sp>
        <p:nvSpPr>
          <p:cNvPr id="4" name="Tijdelijke aanduiding voor inhoud 3"/>
          <p:cNvSpPr>
            <a:spLocks noGrp="1"/>
          </p:cNvSpPr>
          <p:nvPr>
            <p:ph idx="1"/>
          </p:nvPr>
        </p:nvSpPr>
        <p:spPr/>
        <p:txBody>
          <a:bodyPr/>
          <a:lstStyle/>
          <a:p>
            <a:r>
              <a:rPr lang="nl-NL" dirty="0" smtClean="0"/>
              <a:t>Waterschaarste:  </a:t>
            </a:r>
            <a:r>
              <a:rPr lang="nl-NL" dirty="0"/>
              <a:t>als er minder dat 1000 m3 per capita beschikbaar is. </a:t>
            </a:r>
            <a:endParaRPr lang="nl-NL" dirty="0" smtClean="0"/>
          </a:p>
          <a:p>
            <a:r>
              <a:rPr lang="nl-NL" dirty="0" smtClean="0"/>
              <a:t>Bij </a:t>
            </a:r>
            <a:r>
              <a:rPr lang="nl-NL" dirty="0"/>
              <a:t>1700 </a:t>
            </a:r>
            <a:r>
              <a:rPr lang="nl-NL" dirty="0" smtClean="0"/>
              <a:t>m3 per capita is </a:t>
            </a:r>
            <a:r>
              <a:rPr lang="nl-NL" dirty="0"/>
              <a:t>er al een oogst probleem </a:t>
            </a:r>
            <a:endParaRPr lang="nl-NL" dirty="0" smtClean="0"/>
          </a:p>
          <a:p>
            <a:r>
              <a:rPr lang="nl-NL" dirty="0" smtClean="0"/>
              <a:t>Grootste </a:t>
            </a:r>
            <a:r>
              <a:rPr lang="nl-NL" dirty="0"/>
              <a:t>probleem is Afrika, </a:t>
            </a:r>
            <a:endParaRPr lang="nl-NL" dirty="0" smtClean="0"/>
          </a:p>
          <a:p>
            <a:r>
              <a:rPr lang="nl-NL" dirty="0" smtClean="0"/>
              <a:t>maar </a:t>
            </a:r>
            <a:r>
              <a:rPr lang="nl-NL" dirty="0"/>
              <a:t>ook China en India krijgen ermee te maken. </a:t>
            </a:r>
          </a:p>
          <a:p>
            <a:endParaRPr lang="nl-NL" dirty="0"/>
          </a:p>
        </p:txBody>
      </p:sp>
    </p:spTree>
    <p:extLst>
      <p:ext uri="{BB962C8B-B14F-4D97-AF65-F5344CB8AC3E}">
        <p14:creationId xmlns:p14="http://schemas.microsoft.com/office/powerpoint/2010/main" val="2231076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800" dirty="0" smtClean="0">
                <a:solidFill>
                  <a:srgbClr val="FF0000"/>
                </a:solidFill>
              </a:rPr>
              <a:t>Grondstoffen en geopolitiek</a:t>
            </a:r>
            <a:endParaRPr lang="nl-NL" sz="4800" dirty="0">
              <a:solidFill>
                <a:srgbClr val="FF0000"/>
              </a:solidFill>
            </a:endParaRPr>
          </a:p>
        </p:txBody>
      </p:sp>
      <p:pic>
        <p:nvPicPr>
          <p:cNvPr id="4" name="Picture 5" descr="10000000000003C0000002CEE38E2855"/>
          <p:cNvPicPr>
            <a:picLocks noGrp="1" noChangeAspect="1" noChangeArrowheads="1"/>
          </p:cNvPicPr>
          <p:nvPr>
            <p:ph idx="1"/>
          </p:nvPr>
        </p:nvPicPr>
        <p:blipFill>
          <a:blip r:embed="rId2" cstate="print"/>
          <a:srcRect/>
          <a:stretch>
            <a:fillRect/>
          </a:stretch>
        </p:blipFill>
        <p:spPr bwMode="auto">
          <a:xfrm>
            <a:off x="0" y="1196752"/>
            <a:ext cx="9144000" cy="4680520"/>
          </a:xfrm>
          <a:prstGeom prst="rect">
            <a:avLst/>
          </a:prstGeom>
          <a:noFill/>
          <a:ln w="9525">
            <a:noFill/>
            <a:miter lim="800000"/>
            <a:headEnd/>
            <a:tailEnd/>
          </a:ln>
        </p:spPr>
      </p:pic>
    </p:spTree>
    <p:extLst>
      <p:ext uri="{BB962C8B-B14F-4D97-AF65-F5344CB8AC3E}">
        <p14:creationId xmlns:p14="http://schemas.microsoft.com/office/powerpoint/2010/main" val="2914077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nl-NL" sz="3600" b="1" dirty="0" smtClean="0">
                <a:solidFill>
                  <a:srgbClr val="FF0000"/>
                </a:solidFill>
              </a:rPr>
              <a:t>Economische impact kritische mineralen</a:t>
            </a:r>
          </a:p>
        </p:txBody>
      </p:sp>
      <p:sp>
        <p:nvSpPr>
          <p:cNvPr id="22531" name="Content Placeholder 5"/>
          <p:cNvSpPr>
            <a:spLocks noGrp="1"/>
          </p:cNvSpPr>
          <p:nvPr>
            <p:ph idx="1"/>
          </p:nvPr>
        </p:nvSpPr>
        <p:spPr>
          <a:xfrm>
            <a:off x="457200" y="1600200"/>
            <a:ext cx="8229600" cy="4349750"/>
          </a:xfrm>
        </p:spPr>
        <p:txBody>
          <a:bodyPr/>
          <a:lstStyle/>
          <a:p>
            <a:pPr eaLnBrk="1" hangingPunct="1"/>
            <a:endParaRPr lang="nl-NL" smtClean="0"/>
          </a:p>
        </p:txBody>
      </p:sp>
      <p:pic>
        <p:nvPicPr>
          <p:cNvPr id="22532" name="Picture 3"/>
          <p:cNvPicPr>
            <a:picLocks noChangeAspect="1" noChangeArrowheads="1"/>
          </p:cNvPicPr>
          <p:nvPr/>
        </p:nvPicPr>
        <p:blipFill>
          <a:blip r:embed="rId3" cstate="print"/>
          <a:srcRect/>
          <a:stretch>
            <a:fillRect/>
          </a:stretch>
        </p:blipFill>
        <p:spPr bwMode="auto">
          <a:xfrm>
            <a:off x="468313" y="1341438"/>
            <a:ext cx="8135937" cy="4175125"/>
          </a:xfrm>
          <a:prstGeom prst="rect">
            <a:avLst/>
          </a:prstGeom>
          <a:noFill/>
          <a:ln w="9525">
            <a:noFill/>
            <a:miter lim="800000"/>
            <a:headEnd/>
            <a:tailEnd/>
          </a:ln>
        </p:spPr>
      </p:pic>
    </p:spTree>
    <p:extLst>
      <p:ext uri="{BB962C8B-B14F-4D97-AF65-F5344CB8AC3E}">
        <p14:creationId xmlns:p14="http://schemas.microsoft.com/office/powerpoint/2010/main" val="2260072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Strategische grondstoffen</a:t>
            </a:r>
            <a:endParaRPr lang="nl-NL" dirty="0"/>
          </a:p>
        </p:txBody>
      </p:sp>
      <p:sp>
        <p:nvSpPr>
          <p:cNvPr id="3" name="Tijdelijke aanduiding voor inhoud 2"/>
          <p:cNvSpPr>
            <a:spLocks noGrp="1"/>
          </p:cNvSpPr>
          <p:nvPr>
            <p:ph idx="1"/>
          </p:nvPr>
        </p:nvSpPr>
        <p:spPr>
          <a:xfrm>
            <a:off x="35496" y="1600200"/>
            <a:ext cx="9108504" cy="4525963"/>
          </a:xfrm>
        </p:spPr>
        <p:txBody>
          <a:bodyPr/>
          <a:lstStyle/>
          <a:p>
            <a:r>
              <a:rPr lang="nl-NL" sz="2400" dirty="0"/>
              <a:t>Rare </a:t>
            </a:r>
            <a:r>
              <a:rPr lang="nl-NL" sz="2400" dirty="0" err="1"/>
              <a:t>earth</a:t>
            </a:r>
            <a:r>
              <a:rPr lang="nl-NL" sz="2400" dirty="0"/>
              <a:t> </a:t>
            </a:r>
            <a:r>
              <a:rPr lang="nl-NL" sz="2400" dirty="0" err="1"/>
              <a:t>elements</a:t>
            </a:r>
            <a:r>
              <a:rPr lang="nl-NL" sz="2400" dirty="0"/>
              <a:t> (</a:t>
            </a:r>
            <a:r>
              <a:rPr lang="nl-NL" sz="2400" dirty="0" err="1"/>
              <a:t>REEs</a:t>
            </a:r>
            <a:r>
              <a:rPr lang="nl-NL" sz="2400" dirty="0"/>
              <a:t>): </a:t>
            </a:r>
            <a:r>
              <a:rPr lang="nl-NL" sz="2400" dirty="0" err="1"/>
              <a:t>electrical</a:t>
            </a:r>
            <a:r>
              <a:rPr lang="nl-NL" sz="2400" dirty="0"/>
              <a:t> </a:t>
            </a:r>
            <a:r>
              <a:rPr lang="nl-NL" sz="2400" dirty="0" err="1"/>
              <a:t>vehicles</a:t>
            </a:r>
            <a:r>
              <a:rPr lang="nl-NL" sz="2400" dirty="0"/>
              <a:t>; wind turbines; high-performance </a:t>
            </a:r>
            <a:r>
              <a:rPr lang="nl-NL" sz="2400" dirty="0" err="1"/>
              <a:t>batteries</a:t>
            </a:r>
            <a:endParaRPr lang="nl-NL" sz="2400" dirty="0"/>
          </a:p>
          <a:p>
            <a:r>
              <a:rPr lang="nl-NL" sz="2400" dirty="0"/>
              <a:t> Platinum Group </a:t>
            </a:r>
            <a:r>
              <a:rPr lang="nl-NL" sz="2400" dirty="0" err="1"/>
              <a:t>Metals</a:t>
            </a:r>
            <a:r>
              <a:rPr lang="nl-NL" sz="2400" dirty="0"/>
              <a:t> (</a:t>
            </a:r>
            <a:r>
              <a:rPr lang="nl-NL" sz="2400" dirty="0" err="1"/>
              <a:t>PGMs</a:t>
            </a:r>
            <a:r>
              <a:rPr lang="nl-NL" sz="2400" dirty="0"/>
              <a:t>): </a:t>
            </a:r>
            <a:r>
              <a:rPr lang="nl-NL" sz="2400" dirty="0" err="1"/>
              <a:t>superalloys</a:t>
            </a:r>
            <a:r>
              <a:rPr lang="nl-NL" sz="2400" dirty="0"/>
              <a:t> (</a:t>
            </a:r>
            <a:r>
              <a:rPr lang="nl-NL" sz="2400" dirty="0" err="1"/>
              <a:t>stability</a:t>
            </a:r>
            <a:r>
              <a:rPr lang="nl-NL" sz="2400" dirty="0"/>
              <a:t>, </a:t>
            </a:r>
            <a:r>
              <a:rPr lang="nl-NL" sz="2400" dirty="0" err="1"/>
              <a:t>wear</a:t>
            </a:r>
            <a:r>
              <a:rPr lang="nl-NL" sz="2400" dirty="0"/>
              <a:t> </a:t>
            </a:r>
            <a:r>
              <a:rPr lang="nl-NL" sz="2400" dirty="0" err="1"/>
              <a:t>resistance</a:t>
            </a:r>
            <a:r>
              <a:rPr lang="nl-NL" sz="2400" dirty="0"/>
              <a:t>); auto </a:t>
            </a:r>
            <a:r>
              <a:rPr lang="nl-NL" sz="2400" dirty="0" err="1"/>
              <a:t>catalysts</a:t>
            </a:r>
            <a:r>
              <a:rPr lang="nl-NL" sz="2400" dirty="0"/>
              <a:t>; </a:t>
            </a:r>
            <a:r>
              <a:rPr lang="nl-NL" sz="2400" dirty="0" err="1"/>
              <a:t>fuel</a:t>
            </a:r>
            <a:r>
              <a:rPr lang="nl-NL" sz="2400" dirty="0"/>
              <a:t> </a:t>
            </a:r>
            <a:r>
              <a:rPr lang="nl-NL" sz="2400" dirty="0" err="1"/>
              <a:t>cells</a:t>
            </a:r>
            <a:r>
              <a:rPr lang="nl-NL" sz="2400" dirty="0"/>
              <a:t>; </a:t>
            </a:r>
          </a:p>
          <a:p>
            <a:r>
              <a:rPr lang="nl-NL" sz="2400" dirty="0"/>
              <a:t>Beryllium (Be): </a:t>
            </a:r>
            <a:r>
              <a:rPr lang="nl-NL" sz="2400" dirty="0" err="1"/>
              <a:t>Superalloys</a:t>
            </a:r>
            <a:r>
              <a:rPr lang="nl-NL" sz="2400" dirty="0"/>
              <a:t>  (Light-</a:t>
            </a:r>
            <a:r>
              <a:rPr lang="nl-NL" sz="2400" dirty="0" err="1"/>
              <a:t>weight</a:t>
            </a:r>
            <a:r>
              <a:rPr lang="nl-NL" sz="2400" dirty="0"/>
              <a:t>, </a:t>
            </a:r>
            <a:r>
              <a:rPr lang="nl-NL" sz="2400" dirty="0" err="1"/>
              <a:t>stiffness</a:t>
            </a:r>
            <a:r>
              <a:rPr lang="nl-NL" sz="2400" dirty="0"/>
              <a:t>); </a:t>
            </a:r>
            <a:r>
              <a:rPr lang="nl-NL" sz="2400" dirty="0" err="1"/>
              <a:t>aerospace</a:t>
            </a:r>
            <a:r>
              <a:rPr lang="nl-NL" sz="2400" dirty="0"/>
              <a:t> </a:t>
            </a:r>
            <a:r>
              <a:rPr lang="nl-NL" sz="2400" dirty="0" err="1"/>
              <a:t>and</a:t>
            </a:r>
            <a:r>
              <a:rPr lang="nl-NL" sz="2400" dirty="0"/>
              <a:t> </a:t>
            </a:r>
            <a:r>
              <a:rPr lang="nl-NL" sz="2400" dirty="0" err="1"/>
              <a:t>defense</a:t>
            </a:r>
            <a:r>
              <a:rPr lang="nl-NL" sz="2400" dirty="0"/>
              <a:t>; </a:t>
            </a:r>
            <a:r>
              <a:rPr lang="nl-NL" sz="2400" dirty="0" err="1"/>
              <a:t>nuclear</a:t>
            </a:r>
            <a:r>
              <a:rPr lang="nl-NL" sz="2400" dirty="0"/>
              <a:t> reactors</a:t>
            </a:r>
          </a:p>
          <a:p>
            <a:r>
              <a:rPr lang="nl-NL" sz="2400" dirty="0"/>
              <a:t>Gallium (Ga):Semiconductors; </a:t>
            </a:r>
            <a:r>
              <a:rPr lang="nl-NL" sz="2400" dirty="0" err="1"/>
              <a:t>solar</a:t>
            </a:r>
            <a:r>
              <a:rPr lang="nl-NL" sz="2400" dirty="0"/>
              <a:t> energy </a:t>
            </a:r>
            <a:r>
              <a:rPr lang="nl-NL" sz="2400" dirty="0" err="1"/>
              <a:t>cells</a:t>
            </a:r>
            <a:r>
              <a:rPr lang="nl-NL" sz="2400" dirty="0"/>
              <a:t>; </a:t>
            </a:r>
            <a:r>
              <a:rPr lang="nl-NL" sz="2400" dirty="0" err="1"/>
              <a:t>LEDs</a:t>
            </a:r>
            <a:r>
              <a:rPr lang="nl-NL" sz="2400" dirty="0"/>
              <a:t>; </a:t>
            </a:r>
            <a:r>
              <a:rPr lang="nl-NL" sz="2400" dirty="0" err="1"/>
              <a:t>defense</a:t>
            </a:r>
            <a:r>
              <a:rPr lang="nl-NL" sz="2400" dirty="0"/>
              <a:t> </a:t>
            </a:r>
            <a:r>
              <a:rPr lang="nl-NL" sz="2400" dirty="0" err="1"/>
              <a:t>applications</a:t>
            </a:r>
            <a:endParaRPr lang="nl-NL" sz="2400" dirty="0"/>
          </a:p>
          <a:p>
            <a:r>
              <a:rPr lang="nl-NL" sz="2400" dirty="0"/>
              <a:t>Germanium (Ge): Semiconductors; </a:t>
            </a:r>
            <a:r>
              <a:rPr lang="nl-NL" sz="2400" dirty="0" err="1"/>
              <a:t>solar</a:t>
            </a:r>
            <a:r>
              <a:rPr lang="nl-NL" sz="2400" dirty="0"/>
              <a:t> energy </a:t>
            </a:r>
            <a:r>
              <a:rPr lang="nl-NL" sz="2400" dirty="0" err="1"/>
              <a:t>cells</a:t>
            </a:r>
            <a:r>
              <a:rPr lang="nl-NL" sz="2400" dirty="0"/>
              <a:t>; </a:t>
            </a:r>
            <a:r>
              <a:rPr lang="nl-NL" sz="2400" dirty="0" err="1"/>
              <a:t>LEDs</a:t>
            </a:r>
            <a:r>
              <a:rPr lang="nl-NL" sz="2400" dirty="0"/>
              <a:t>; fiber-</a:t>
            </a:r>
            <a:r>
              <a:rPr lang="nl-NL" sz="2400" dirty="0" err="1"/>
              <a:t>optics</a:t>
            </a:r>
            <a:r>
              <a:rPr lang="nl-NL" sz="2400" dirty="0"/>
              <a:t>;  infra-red </a:t>
            </a:r>
            <a:r>
              <a:rPr lang="nl-NL" sz="2400" dirty="0" err="1"/>
              <a:t>applications</a:t>
            </a:r>
            <a:endParaRPr lang="nl-NL" sz="2400" dirty="0"/>
          </a:p>
          <a:p>
            <a:r>
              <a:rPr lang="nl-NL" sz="2400" dirty="0" err="1"/>
              <a:t>Antimony</a:t>
            </a:r>
            <a:r>
              <a:rPr lang="nl-NL" sz="2400" dirty="0"/>
              <a:t> (Sb): </a:t>
            </a:r>
            <a:r>
              <a:rPr lang="nl-NL" sz="2400" dirty="0" err="1"/>
              <a:t>Solder</a:t>
            </a:r>
            <a:r>
              <a:rPr lang="nl-NL" sz="2400" dirty="0"/>
              <a:t>, Semiconductors</a:t>
            </a:r>
          </a:p>
          <a:p>
            <a:r>
              <a:rPr lang="nl-NL" sz="2400" dirty="0"/>
              <a:t>Indium (In): </a:t>
            </a:r>
            <a:r>
              <a:rPr lang="nl-NL" sz="2400" dirty="0" err="1"/>
              <a:t>LCD-displays</a:t>
            </a:r>
            <a:r>
              <a:rPr lang="nl-NL" sz="2400" dirty="0"/>
              <a:t>; semiconductors; </a:t>
            </a:r>
            <a:r>
              <a:rPr lang="nl-NL" sz="2400" dirty="0" err="1"/>
              <a:t>solar</a:t>
            </a:r>
            <a:r>
              <a:rPr lang="nl-NL" sz="2400" dirty="0"/>
              <a:t> energy </a:t>
            </a:r>
            <a:r>
              <a:rPr lang="nl-NL" sz="2400" dirty="0" err="1"/>
              <a:t>cells</a:t>
            </a:r>
            <a:r>
              <a:rPr lang="nl-NL" sz="2400" dirty="0"/>
              <a:t>; </a:t>
            </a:r>
            <a:r>
              <a:rPr lang="nl-NL" sz="2400" dirty="0" err="1"/>
              <a:t>LEDs</a:t>
            </a:r>
            <a:endParaRPr lang="nl-NL" sz="2400" dirty="0"/>
          </a:p>
          <a:p>
            <a:endParaRPr lang="nl-NL" sz="2400" dirty="0"/>
          </a:p>
        </p:txBody>
      </p:sp>
    </p:spTree>
    <p:extLst>
      <p:ext uri="{BB962C8B-B14F-4D97-AF65-F5344CB8AC3E}">
        <p14:creationId xmlns:p14="http://schemas.microsoft.com/office/powerpoint/2010/main" val="2117179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sz="2800" dirty="0" err="1"/>
              <a:t>Tungsten</a:t>
            </a:r>
            <a:r>
              <a:rPr lang="nl-NL" sz="2800" dirty="0"/>
              <a:t> (W): </a:t>
            </a:r>
            <a:r>
              <a:rPr lang="nl-NL" sz="2800" dirty="0" err="1"/>
              <a:t>Superalloys</a:t>
            </a:r>
            <a:r>
              <a:rPr lang="nl-NL" sz="2800" dirty="0"/>
              <a:t> (</a:t>
            </a:r>
            <a:r>
              <a:rPr lang="nl-NL" sz="2800" dirty="0" err="1"/>
              <a:t>strength</a:t>
            </a:r>
            <a:r>
              <a:rPr lang="nl-NL" sz="2800" dirty="0"/>
              <a:t>, heat </a:t>
            </a:r>
            <a:r>
              <a:rPr lang="nl-NL" sz="2800" dirty="0" err="1"/>
              <a:t>resistance</a:t>
            </a:r>
            <a:r>
              <a:rPr lang="nl-NL" sz="2800" dirty="0"/>
              <a:t>); </a:t>
            </a:r>
            <a:r>
              <a:rPr lang="nl-NL" sz="2800" dirty="0" err="1"/>
              <a:t>industrial</a:t>
            </a:r>
            <a:r>
              <a:rPr lang="nl-NL" sz="2800" dirty="0"/>
              <a:t> tools, </a:t>
            </a:r>
            <a:r>
              <a:rPr lang="nl-NL" sz="2800" dirty="0" err="1"/>
              <a:t>defense</a:t>
            </a:r>
            <a:r>
              <a:rPr lang="nl-NL" sz="2800" dirty="0"/>
              <a:t> </a:t>
            </a:r>
            <a:r>
              <a:rPr lang="nl-NL" sz="2800" dirty="0" err="1"/>
              <a:t>applications</a:t>
            </a:r>
            <a:endParaRPr lang="nl-NL" sz="2800" dirty="0"/>
          </a:p>
          <a:p>
            <a:r>
              <a:rPr lang="nl-NL" sz="2800" dirty="0"/>
              <a:t>Magnesium (Mg): </a:t>
            </a:r>
            <a:r>
              <a:rPr lang="nl-NL" sz="2800" dirty="0" err="1"/>
              <a:t>Superalloys</a:t>
            </a:r>
            <a:r>
              <a:rPr lang="nl-NL" sz="2800" dirty="0"/>
              <a:t> ( light-</a:t>
            </a:r>
            <a:r>
              <a:rPr lang="nl-NL" sz="2800" dirty="0" err="1"/>
              <a:t>weight</a:t>
            </a:r>
            <a:r>
              <a:rPr lang="nl-NL" sz="2800" dirty="0"/>
              <a:t>, </a:t>
            </a:r>
            <a:r>
              <a:rPr lang="nl-NL" sz="2800" dirty="0" err="1"/>
              <a:t>malleability</a:t>
            </a:r>
            <a:r>
              <a:rPr lang="nl-NL" sz="2800" dirty="0"/>
              <a:t> ); e.g. </a:t>
            </a:r>
            <a:r>
              <a:rPr lang="nl-NL" sz="2800" dirty="0" err="1"/>
              <a:t>car-bodies</a:t>
            </a:r>
            <a:r>
              <a:rPr lang="nl-NL" sz="2800" dirty="0"/>
              <a:t>, </a:t>
            </a:r>
            <a:r>
              <a:rPr lang="nl-NL" sz="2800" dirty="0" err="1"/>
              <a:t>airplanes</a:t>
            </a:r>
            <a:endParaRPr lang="nl-NL" sz="2800" dirty="0"/>
          </a:p>
          <a:p>
            <a:r>
              <a:rPr lang="nl-NL" sz="2800" dirty="0" err="1"/>
              <a:t>Cobalt</a:t>
            </a:r>
            <a:r>
              <a:rPr lang="nl-NL" sz="2800" dirty="0"/>
              <a:t> (Co): </a:t>
            </a:r>
            <a:r>
              <a:rPr lang="nl-NL" sz="2800" dirty="0" err="1"/>
              <a:t>Superalloys</a:t>
            </a:r>
            <a:r>
              <a:rPr lang="nl-NL" sz="2800" dirty="0"/>
              <a:t> (heat </a:t>
            </a:r>
            <a:r>
              <a:rPr lang="nl-NL" sz="2800" dirty="0" err="1"/>
              <a:t>and</a:t>
            </a:r>
            <a:r>
              <a:rPr lang="nl-NL" sz="2800" dirty="0"/>
              <a:t> </a:t>
            </a:r>
            <a:r>
              <a:rPr lang="nl-NL" sz="2800" dirty="0" err="1"/>
              <a:t>corrosion</a:t>
            </a:r>
            <a:r>
              <a:rPr lang="nl-NL" sz="2800" dirty="0"/>
              <a:t> </a:t>
            </a:r>
            <a:r>
              <a:rPr lang="nl-NL" sz="2800" dirty="0" err="1"/>
              <a:t>resistance</a:t>
            </a:r>
            <a:r>
              <a:rPr lang="nl-NL" sz="2800" dirty="0"/>
              <a:t>); high performance </a:t>
            </a:r>
            <a:r>
              <a:rPr lang="nl-NL" sz="2800" dirty="0" err="1"/>
              <a:t>batteries</a:t>
            </a:r>
            <a:endParaRPr lang="nl-NL" sz="2800" dirty="0"/>
          </a:p>
          <a:p>
            <a:r>
              <a:rPr lang="nl-NL" sz="2800" dirty="0"/>
              <a:t>Niobium (</a:t>
            </a:r>
            <a:r>
              <a:rPr lang="nl-NL" sz="2800" dirty="0" err="1"/>
              <a:t>Cb</a:t>
            </a:r>
            <a:r>
              <a:rPr lang="nl-NL" sz="2800" dirty="0"/>
              <a:t>): </a:t>
            </a:r>
            <a:r>
              <a:rPr lang="nl-NL" sz="2800" dirty="0" err="1"/>
              <a:t>Superalloys</a:t>
            </a:r>
            <a:r>
              <a:rPr lang="nl-NL" sz="2800" dirty="0"/>
              <a:t> (</a:t>
            </a:r>
            <a:r>
              <a:rPr lang="nl-NL" sz="2800" dirty="0" err="1"/>
              <a:t>strength</a:t>
            </a:r>
            <a:r>
              <a:rPr lang="nl-NL" sz="2800" dirty="0"/>
              <a:t>, heat </a:t>
            </a:r>
            <a:r>
              <a:rPr lang="nl-NL" sz="2800" dirty="0" err="1"/>
              <a:t>resistance</a:t>
            </a:r>
            <a:r>
              <a:rPr lang="nl-NL" sz="2800" dirty="0"/>
              <a:t>); </a:t>
            </a:r>
            <a:r>
              <a:rPr lang="nl-NL" sz="2800" dirty="0" err="1"/>
              <a:t>aerospace</a:t>
            </a:r>
            <a:r>
              <a:rPr lang="nl-NL" sz="2800" dirty="0"/>
              <a:t>, </a:t>
            </a:r>
            <a:r>
              <a:rPr lang="nl-NL" sz="2800" dirty="0" err="1"/>
              <a:t>superconducting</a:t>
            </a:r>
            <a:r>
              <a:rPr lang="nl-NL" sz="2800" dirty="0"/>
              <a:t> </a:t>
            </a:r>
            <a:r>
              <a:rPr lang="nl-NL" sz="2800" dirty="0" err="1"/>
              <a:t>magnets</a:t>
            </a:r>
            <a:endParaRPr lang="nl-NL" sz="2800" dirty="0"/>
          </a:p>
          <a:p>
            <a:r>
              <a:rPr lang="nl-NL" sz="2800" dirty="0" err="1"/>
              <a:t>Tantalum</a:t>
            </a:r>
            <a:r>
              <a:rPr lang="nl-NL" sz="2800" dirty="0"/>
              <a:t> (Ta): </a:t>
            </a:r>
            <a:r>
              <a:rPr lang="nl-NL" sz="2800" dirty="0" err="1"/>
              <a:t>superalloys</a:t>
            </a:r>
            <a:r>
              <a:rPr lang="nl-NL" sz="2800" dirty="0"/>
              <a:t> (</a:t>
            </a:r>
            <a:r>
              <a:rPr lang="nl-NL" sz="2800" dirty="0" err="1"/>
              <a:t>strength</a:t>
            </a:r>
            <a:r>
              <a:rPr lang="nl-NL" sz="2800" dirty="0"/>
              <a:t>, heat </a:t>
            </a:r>
            <a:r>
              <a:rPr lang="nl-NL" sz="2800" dirty="0" err="1"/>
              <a:t>resistance</a:t>
            </a:r>
            <a:r>
              <a:rPr lang="nl-NL" sz="2800" dirty="0"/>
              <a:t>); </a:t>
            </a:r>
            <a:r>
              <a:rPr lang="nl-NL" sz="2800" dirty="0" err="1"/>
              <a:t>Capacitators</a:t>
            </a:r>
            <a:r>
              <a:rPr lang="nl-NL" sz="2800" dirty="0"/>
              <a:t> (high-end ICT); </a:t>
            </a:r>
            <a:r>
              <a:rPr lang="nl-NL" sz="2800" dirty="0" err="1"/>
              <a:t>Aerospace</a:t>
            </a:r>
            <a:endParaRPr lang="nl-NL" sz="2800" dirty="0"/>
          </a:p>
          <a:p>
            <a:endParaRPr lang="nl-NL" sz="2800" dirty="0"/>
          </a:p>
        </p:txBody>
      </p:sp>
    </p:spTree>
    <p:extLst>
      <p:ext uri="{BB962C8B-B14F-4D97-AF65-F5344CB8AC3E}">
        <p14:creationId xmlns:p14="http://schemas.microsoft.com/office/powerpoint/2010/main" val="3027672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en-US" dirty="0"/>
              <a:t>Graphite (C): Fuel cells; solar energy cells; nuclear reactors</a:t>
            </a:r>
          </a:p>
          <a:p>
            <a:r>
              <a:rPr lang="en-US" dirty="0"/>
              <a:t>Fluorspar (CaF2): Metals processing; chemical industry, high-performance optics</a:t>
            </a:r>
          </a:p>
          <a:p>
            <a:endParaRPr lang="nl-NL" dirty="0"/>
          </a:p>
        </p:txBody>
      </p:sp>
    </p:spTree>
    <p:extLst>
      <p:ext uri="{BB962C8B-B14F-4D97-AF65-F5344CB8AC3E}">
        <p14:creationId xmlns:p14="http://schemas.microsoft.com/office/powerpoint/2010/main" val="1297216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China bedrijft handelspolitiek</a:t>
            </a:r>
            <a:endParaRPr lang="nl-NL" dirty="0"/>
          </a:p>
        </p:txBody>
      </p:sp>
      <p:sp>
        <p:nvSpPr>
          <p:cNvPr id="3" name="Tijdelijke aanduiding voor inhoud 2"/>
          <p:cNvSpPr>
            <a:spLocks noGrp="1"/>
          </p:cNvSpPr>
          <p:nvPr>
            <p:ph idx="1"/>
          </p:nvPr>
        </p:nvSpPr>
        <p:spPr/>
        <p:txBody>
          <a:bodyPr/>
          <a:lstStyle/>
          <a:p>
            <a:r>
              <a:rPr lang="nl-NL" dirty="0"/>
              <a:t>China: Zeldzame </a:t>
            </a:r>
            <a:r>
              <a:rPr lang="nl-NL" dirty="0" smtClean="0"/>
              <a:t>aardmetalen, 95 % wereldmarkt in handen </a:t>
            </a:r>
          </a:p>
          <a:p>
            <a:r>
              <a:rPr lang="nl-NL" dirty="0" smtClean="0"/>
              <a:t>Exportquota naar Japan, VS, EU &lt; </a:t>
            </a:r>
          </a:p>
          <a:p>
            <a:r>
              <a:rPr lang="nl-NL" dirty="0" smtClean="0"/>
              <a:t>China </a:t>
            </a:r>
            <a:r>
              <a:rPr lang="nl-NL" dirty="0"/>
              <a:t>wil wereldleider duurzaamheid </a:t>
            </a:r>
            <a:r>
              <a:rPr lang="nl-NL" dirty="0" smtClean="0"/>
              <a:t>worden</a:t>
            </a:r>
          </a:p>
          <a:p>
            <a:pPr marL="0" indent="0">
              <a:buNone/>
            </a:pPr>
            <a:endParaRPr lang="nl-NL" dirty="0"/>
          </a:p>
        </p:txBody>
      </p:sp>
    </p:spTree>
    <p:extLst>
      <p:ext uri="{BB962C8B-B14F-4D97-AF65-F5344CB8AC3E}">
        <p14:creationId xmlns:p14="http://schemas.microsoft.com/office/powerpoint/2010/main" val="583883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Fosfaat is eindig</a:t>
            </a:r>
            <a:endParaRPr lang="nl-NL" dirty="0"/>
          </a:p>
        </p:txBody>
      </p:sp>
      <p:sp>
        <p:nvSpPr>
          <p:cNvPr id="3" name="Tijdelijke aanduiding voor inhoud 2"/>
          <p:cNvSpPr>
            <a:spLocks noGrp="1"/>
          </p:cNvSpPr>
          <p:nvPr>
            <p:ph idx="1"/>
          </p:nvPr>
        </p:nvSpPr>
        <p:spPr/>
        <p:txBody>
          <a:bodyPr/>
          <a:lstStyle/>
          <a:p>
            <a:r>
              <a:rPr lang="nl-NL" dirty="0" smtClean="0"/>
              <a:t>Fosfaat</a:t>
            </a:r>
            <a:r>
              <a:rPr lang="nl-NL" dirty="0"/>
              <a:t>: 40-100 jaar, </a:t>
            </a:r>
            <a:endParaRPr lang="nl-NL" dirty="0" smtClean="0"/>
          </a:p>
          <a:p>
            <a:r>
              <a:rPr lang="nl-NL" dirty="0" smtClean="0"/>
              <a:t>geen </a:t>
            </a:r>
            <a:r>
              <a:rPr lang="nl-NL" dirty="0"/>
              <a:t>alternatief, voedselschaarste dreigt, </a:t>
            </a:r>
            <a:endParaRPr lang="nl-NL" dirty="0" smtClean="0"/>
          </a:p>
          <a:p>
            <a:r>
              <a:rPr lang="nl-NL" dirty="0" smtClean="0"/>
              <a:t>kartel </a:t>
            </a:r>
            <a:r>
              <a:rPr lang="nl-NL" dirty="0"/>
              <a:t>Marokko/China (2/3de van wereldvoorraad). </a:t>
            </a:r>
            <a:endParaRPr lang="nl-NL" dirty="0" smtClean="0"/>
          </a:p>
          <a:p>
            <a:r>
              <a:rPr lang="nl-NL" dirty="0" smtClean="0"/>
              <a:t>2007</a:t>
            </a:r>
            <a:r>
              <a:rPr lang="nl-NL" dirty="0"/>
              <a:t>: exportrestricties China, vertienvoudiging prijs. </a:t>
            </a:r>
          </a:p>
        </p:txBody>
      </p:sp>
    </p:spTree>
    <p:extLst>
      <p:ext uri="{BB962C8B-B14F-4D97-AF65-F5344CB8AC3E}">
        <p14:creationId xmlns:p14="http://schemas.microsoft.com/office/powerpoint/2010/main" val="2481353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China grote vraag metalen</a:t>
            </a:r>
            <a:endParaRPr lang="nl-NL" dirty="0"/>
          </a:p>
        </p:txBody>
      </p:sp>
      <p:sp>
        <p:nvSpPr>
          <p:cNvPr id="3" name="Tijdelijke aanduiding voor inhoud 2"/>
          <p:cNvSpPr>
            <a:spLocks noGrp="1"/>
          </p:cNvSpPr>
          <p:nvPr>
            <p:ph idx="1"/>
          </p:nvPr>
        </p:nvSpPr>
        <p:spPr/>
        <p:txBody>
          <a:bodyPr/>
          <a:lstStyle/>
          <a:p>
            <a:r>
              <a:rPr lang="nl-NL" dirty="0" smtClean="0"/>
              <a:t>2000 - 2008 steeg China’s </a:t>
            </a:r>
            <a:r>
              <a:rPr lang="nl-NL" dirty="0"/>
              <a:t>consumptie van belangrijke metalen als aluminium, lood, koper, etc. jaarlijks met 16.1%. </a:t>
            </a:r>
            <a:endParaRPr lang="nl-NL" dirty="0" smtClean="0"/>
          </a:p>
          <a:p>
            <a:r>
              <a:rPr lang="nl-NL" dirty="0" smtClean="0"/>
              <a:t>De </a:t>
            </a:r>
            <a:r>
              <a:rPr lang="nl-NL" dirty="0"/>
              <a:t>rest van de wereld kende slechts een jaarlijkse stijging van de vraag naar belangrijke metalen van minder dan 1% (World Bank (2010), 7).</a:t>
            </a:r>
          </a:p>
        </p:txBody>
      </p:sp>
    </p:spTree>
    <p:extLst>
      <p:ext uri="{BB962C8B-B14F-4D97-AF65-F5344CB8AC3E}">
        <p14:creationId xmlns:p14="http://schemas.microsoft.com/office/powerpoint/2010/main" val="3721403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dirty="0" err="1" smtClean="0">
                <a:solidFill>
                  <a:srgbClr val="FF0000"/>
                </a:solidFill>
              </a:rPr>
              <a:t>Burgeroorlogen</a:t>
            </a:r>
            <a:r>
              <a:rPr lang="en-US" dirty="0" smtClean="0">
                <a:solidFill>
                  <a:srgbClr val="FF0000"/>
                </a:solidFill>
              </a:rPr>
              <a:t> en </a:t>
            </a:r>
            <a:r>
              <a:rPr lang="en-US" dirty="0" err="1" smtClean="0">
                <a:solidFill>
                  <a:srgbClr val="FF0000"/>
                </a:solidFill>
              </a:rPr>
              <a:t>grondstoffen</a:t>
            </a:r>
            <a:r>
              <a:rPr lang="en-US" dirty="0" smtClean="0">
                <a:solidFill>
                  <a:srgbClr val="FF0000"/>
                </a:solidFill>
              </a:rPr>
              <a:t> </a:t>
            </a:r>
            <a:br>
              <a:rPr lang="en-US" dirty="0" smtClean="0">
                <a:solidFill>
                  <a:srgbClr val="FF0000"/>
                </a:solidFill>
              </a:rPr>
            </a:br>
            <a:r>
              <a:rPr lang="en-US" sz="2800" dirty="0" smtClean="0">
                <a:solidFill>
                  <a:srgbClr val="FF0000"/>
                </a:solidFill>
              </a:rPr>
              <a:t>(</a:t>
            </a:r>
            <a:r>
              <a:rPr lang="en-US" sz="2800" dirty="0" err="1" smtClean="0">
                <a:solidFill>
                  <a:srgbClr val="FF0000"/>
                </a:solidFill>
              </a:rPr>
              <a:t>bron</a:t>
            </a:r>
            <a:r>
              <a:rPr lang="en-US" sz="2800" dirty="0" smtClean="0">
                <a:solidFill>
                  <a:srgbClr val="FF0000"/>
                </a:solidFill>
              </a:rPr>
              <a:t>: UNEP)</a:t>
            </a:r>
            <a:endParaRPr lang="nl-NL" sz="2800" dirty="0" smtClean="0">
              <a:solidFill>
                <a:srgbClr val="FF0000"/>
              </a:solidFill>
            </a:endParaRPr>
          </a:p>
        </p:txBody>
      </p:sp>
      <p:sp>
        <p:nvSpPr>
          <p:cNvPr id="69635" name="Rectangle 3"/>
          <p:cNvSpPr>
            <a:spLocks noGrp="1"/>
          </p:cNvSpPr>
          <p:nvPr>
            <p:ph type="body" idx="1"/>
          </p:nvPr>
        </p:nvSpPr>
        <p:spPr/>
        <p:txBody>
          <a:bodyPr rtlCol="0">
            <a:normAutofit lnSpcReduction="10000"/>
          </a:bodyPr>
          <a:lstStyle/>
          <a:p>
            <a:pPr fontAlgn="auto">
              <a:lnSpc>
                <a:spcPct val="80000"/>
              </a:lnSpc>
              <a:spcAft>
                <a:spcPts val="0"/>
              </a:spcAft>
              <a:defRPr/>
            </a:pPr>
            <a:r>
              <a:rPr lang="nl-NL" sz="1600" dirty="0" smtClean="0"/>
              <a:t>Afghanistan (1978-2001) Gems, </a:t>
            </a:r>
            <a:r>
              <a:rPr lang="nl-NL" sz="1600" dirty="0" err="1" smtClean="0"/>
              <a:t>timber</a:t>
            </a:r>
            <a:r>
              <a:rPr lang="nl-NL" sz="1600" dirty="0" smtClean="0"/>
              <a:t>, opium</a:t>
            </a:r>
          </a:p>
          <a:p>
            <a:pPr fontAlgn="auto">
              <a:lnSpc>
                <a:spcPct val="80000"/>
              </a:lnSpc>
              <a:spcAft>
                <a:spcPts val="0"/>
              </a:spcAft>
              <a:defRPr/>
            </a:pPr>
            <a:r>
              <a:rPr lang="nl-NL" sz="1600" dirty="0" smtClean="0"/>
              <a:t>Angola (1975-2002) Oil, </a:t>
            </a:r>
            <a:r>
              <a:rPr lang="nl-NL" sz="1600" dirty="0" err="1" smtClean="0"/>
              <a:t>diamonds</a:t>
            </a:r>
            <a:endParaRPr lang="nl-NL" sz="1600" dirty="0" smtClean="0"/>
          </a:p>
          <a:p>
            <a:pPr fontAlgn="auto">
              <a:lnSpc>
                <a:spcPct val="80000"/>
              </a:lnSpc>
              <a:spcAft>
                <a:spcPts val="0"/>
              </a:spcAft>
              <a:defRPr/>
            </a:pPr>
            <a:r>
              <a:rPr lang="nl-NL" sz="1600" dirty="0" err="1" smtClean="0"/>
              <a:t>Burma</a:t>
            </a:r>
            <a:r>
              <a:rPr lang="nl-NL" sz="1600" dirty="0" smtClean="0"/>
              <a:t> (1949- )</a:t>
            </a:r>
            <a:r>
              <a:rPr lang="nl-NL" sz="1600" dirty="0" err="1" smtClean="0"/>
              <a:t>Timber</a:t>
            </a:r>
            <a:r>
              <a:rPr lang="nl-NL" sz="1600" dirty="0" smtClean="0"/>
              <a:t>, tin, gems, opium</a:t>
            </a:r>
          </a:p>
          <a:p>
            <a:pPr fontAlgn="auto">
              <a:lnSpc>
                <a:spcPct val="80000"/>
              </a:lnSpc>
              <a:spcAft>
                <a:spcPts val="0"/>
              </a:spcAft>
              <a:defRPr/>
            </a:pPr>
            <a:r>
              <a:rPr lang="nl-NL" sz="1600" dirty="0" err="1" smtClean="0"/>
              <a:t>Cambodia</a:t>
            </a:r>
            <a:r>
              <a:rPr lang="nl-NL" sz="1600" dirty="0" smtClean="0"/>
              <a:t> (1978-1997) </a:t>
            </a:r>
            <a:r>
              <a:rPr lang="nl-NL" sz="1600" dirty="0" err="1" smtClean="0"/>
              <a:t>Timber</a:t>
            </a:r>
            <a:r>
              <a:rPr lang="nl-NL" sz="1600" dirty="0" smtClean="0"/>
              <a:t>, gems</a:t>
            </a:r>
          </a:p>
          <a:p>
            <a:pPr fontAlgn="auto">
              <a:lnSpc>
                <a:spcPct val="80000"/>
              </a:lnSpc>
              <a:spcAft>
                <a:spcPts val="0"/>
              </a:spcAft>
              <a:defRPr/>
            </a:pPr>
            <a:r>
              <a:rPr lang="nl-NL" sz="1600" dirty="0" smtClean="0"/>
              <a:t>Colombia (1984- )Oil, gold, coca, </a:t>
            </a:r>
            <a:r>
              <a:rPr lang="nl-NL" sz="1600" dirty="0" err="1" smtClean="0"/>
              <a:t>timber</a:t>
            </a:r>
            <a:r>
              <a:rPr lang="nl-NL" sz="1600" dirty="0" smtClean="0"/>
              <a:t>, </a:t>
            </a:r>
            <a:r>
              <a:rPr lang="nl-NL" sz="1600" dirty="0" err="1" smtClean="0"/>
              <a:t>emeralds</a:t>
            </a:r>
            <a:endParaRPr lang="nl-NL" sz="1600" dirty="0" smtClean="0"/>
          </a:p>
          <a:p>
            <a:pPr fontAlgn="auto">
              <a:lnSpc>
                <a:spcPct val="80000"/>
              </a:lnSpc>
              <a:spcAft>
                <a:spcPts val="0"/>
              </a:spcAft>
              <a:defRPr/>
            </a:pPr>
            <a:r>
              <a:rPr lang="nl-NL" sz="1600" dirty="0" err="1" smtClean="0"/>
              <a:t>Congo</a:t>
            </a:r>
            <a:r>
              <a:rPr lang="nl-NL" sz="1600" dirty="0" smtClean="0"/>
              <a:t>, </a:t>
            </a:r>
            <a:r>
              <a:rPr lang="nl-NL" sz="1600" dirty="0" err="1" smtClean="0"/>
              <a:t>Dem</a:t>
            </a:r>
            <a:r>
              <a:rPr lang="nl-NL" sz="1600" dirty="0" smtClean="0"/>
              <a:t> Rep. of (1996-1998, 1998-2003, 2003-2008) </a:t>
            </a:r>
            <a:r>
              <a:rPr lang="nl-NL" sz="1600" dirty="0" err="1" smtClean="0"/>
              <a:t>Copper</a:t>
            </a:r>
            <a:r>
              <a:rPr lang="nl-NL" sz="1600" dirty="0" smtClean="0"/>
              <a:t>, </a:t>
            </a:r>
            <a:r>
              <a:rPr lang="nl-NL" sz="1600" dirty="0" err="1" smtClean="0"/>
              <a:t>coltan</a:t>
            </a:r>
            <a:r>
              <a:rPr lang="nl-NL" sz="1600" dirty="0" smtClean="0"/>
              <a:t>, </a:t>
            </a:r>
            <a:r>
              <a:rPr lang="nl-NL" sz="1600" dirty="0" err="1" smtClean="0"/>
              <a:t>diamonds</a:t>
            </a:r>
            <a:r>
              <a:rPr lang="nl-NL" sz="1600" dirty="0" smtClean="0"/>
              <a:t>, gold, </a:t>
            </a:r>
            <a:r>
              <a:rPr lang="nl-NL" sz="1600" dirty="0" err="1" smtClean="0"/>
              <a:t>cobalt</a:t>
            </a:r>
            <a:r>
              <a:rPr lang="nl-NL" sz="1600" dirty="0" smtClean="0"/>
              <a:t>, </a:t>
            </a:r>
            <a:r>
              <a:rPr lang="nl-NL" sz="1600" dirty="0" err="1" smtClean="0"/>
              <a:t>timber</a:t>
            </a:r>
            <a:r>
              <a:rPr lang="nl-NL" sz="1600" dirty="0" smtClean="0"/>
              <a:t>, tin</a:t>
            </a:r>
          </a:p>
          <a:p>
            <a:pPr fontAlgn="auto">
              <a:lnSpc>
                <a:spcPct val="80000"/>
              </a:lnSpc>
              <a:spcAft>
                <a:spcPts val="0"/>
              </a:spcAft>
              <a:defRPr/>
            </a:pPr>
            <a:r>
              <a:rPr lang="nl-NL" sz="1600" dirty="0" err="1" smtClean="0"/>
              <a:t>Congo</a:t>
            </a:r>
            <a:r>
              <a:rPr lang="nl-NL" sz="1600" dirty="0" smtClean="0"/>
              <a:t>, Rep. of (1997- ) Oil</a:t>
            </a:r>
          </a:p>
          <a:p>
            <a:pPr fontAlgn="auto">
              <a:lnSpc>
                <a:spcPct val="80000"/>
              </a:lnSpc>
              <a:spcAft>
                <a:spcPts val="0"/>
              </a:spcAft>
              <a:defRPr/>
            </a:pPr>
            <a:r>
              <a:rPr lang="nl-NL" sz="1600" dirty="0" err="1" smtClean="0"/>
              <a:t>Côte</a:t>
            </a:r>
            <a:r>
              <a:rPr lang="nl-NL" sz="1600" dirty="0" smtClean="0"/>
              <a:t> </a:t>
            </a:r>
            <a:r>
              <a:rPr lang="nl-NL" sz="1600" dirty="0" err="1" smtClean="0"/>
              <a:t>d’Ivoire</a:t>
            </a:r>
            <a:r>
              <a:rPr lang="nl-NL" sz="1600" dirty="0" smtClean="0"/>
              <a:t> (2002-2007) </a:t>
            </a:r>
            <a:r>
              <a:rPr lang="nl-NL" sz="1600" dirty="0" err="1" smtClean="0"/>
              <a:t>Diamonds</a:t>
            </a:r>
            <a:r>
              <a:rPr lang="nl-NL" sz="1600" dirty="0" smtClean="0"/>
              <a:t>, </a:t>
            </a:r>
            <a:r>
              <a:rPr lang="nl-NL" sz="1600" dirty="0" err="1" smtClean="0"/>
              <a:t>cocoa</a:t>
            </a:r>
            <a:r>
              <a:rPr lang="nl-NL" sz="1600" dirty="0" smtClean="0"/>
              <a:t>, </a:t>
            </a:r>
            <a:r>
              <a:rPr lang="nl-NL" sz="1600" dirty="0" err="1" smtClean="0"/>
              <a:t>cotton</a:t>
            </a:r>
            <a:endParaRPr lang="nl-NL" sz="1600" dirty="0" smtClean="0"/>
          </a:p>
          <a:p>
            <a:pPr fontAlgn="auto">
              <a:lnSpc>
                <a:spcPct val="80000"/>
              </a:lnSpc>
              <a:spcAft>
                <a:spcPts val="0"/>
              </a:spcAft>
              <a:defRPr/>
            </a:pPr>
            <a:r>
              <a:rPr lang="nl-NL" sz="1600" dirty="0" err="1" smtClean="0"/>
              <a:t>Indonesia</a:t>
            </a:r>
            <a:r>
              <a:rPr lang="nl-NL" sz="1600" dirty="0" smtClean="0"/>
              <a:t> – </a:t>
            </a:r>
            <a:r>
              <a:rPr lang="nl-NL" sz="1600" dirty="0" err="1" smtClean="0"/>
              <a:t>Aceh</a:t>
            </a:r>
            <a:r>
              <a:rPr lang="nl-NL" sz="1600" dirty="0" smtClean="0"/>
              <a:t> (1975-2006) </a:t>
            </a:r>
            <a:r>
              <a:rPr lang="nl-NL" sz="1600" dirty="0" err="1" smtClean="0"/>
              <a:t>Timber</a:t>
            </a:r>
            <a:r>
              <a:rPr lang="nl-NL" sz="1600" dirty="0" smtClean="0"/>
              <a:t>, </a:t>
            </a:r>
            <a:r>
              <a:rPr lang="nl-NL" sz="1600" dirty="0" err="1" smtClean="0"/>
              <a:t>natural</a:t>
            </a:r>
            <a:r>
              <a:rPr lang="nl-NL" sz="1600" dirty="0" smtClean="0"/>
              <a:t> gas</a:t>
            </a:r>
          </a:p>
          <a:p>
            <a:pPr fontAlgn="auto">
              <a:lnSpc>
                <a:spcPct val="80000"/>
              </a:lnSpc>
              <a:spcAft>
                <a:spcPts val="0"/>
              </a:spcAft>
              <a:defRPr/>
            </a:pPr>
            <a:r>
              <a:rPr lang="nl-NL" sz="1600" dirty="0" err="1" smtClean="0"/>
              <a:t>Indonesia</a:t>
            </a:r>
            <a:r>
              <a:rPr lang="nl-NL" sz="1600" dirty="0" smtClean="0"/>
              <a:t> – West </a:t>
            </a:r>
            <a:r>
              <a:rPr lang="nl-NL" sz="1600" dirty="0" err="1" smtClean="0"/>
              <a:t>Papua</a:t>
            </a:r>
            <a:r>
              <a:rPr lang="nl-NL" sz="1600" dirty="0" smtClean="0"/>
              <a:t> (1969- )</a:t>
            </a:r>
            <a:r>
              <a:rPr lang="nl-NL" sz="1600" dirty="0" err="1" smtClean="0"/>
              <a:t>Copper</a:t>
            </a:r>
            <a:r>
              <a:rPr lang="nl-NL" sz="1600" dirty="0" smtClean="0"/>
              <a:t>, gold, </a:t>
            </a:r>
            <a:r>
              <a:rPr lang="nl-NL" sz="1600" dirty="0" err="1" smtClean="0"/>
              <a:t>timber</a:t>
            </a:r>
            <a:endParaRPr lang="nl-NL" sz="1600" dirty="0" smtClean="0"/>
          </a:p>
          <a:p>
            <a:pPr fontAlgn="auto">
              <a:lnSpc>
                <a:spcPct val="80000"/>
              </a:lnSpc>
              <a:spcAft>
                <a:spcPts val="0"/>
              </a:spcAft>
              <a:defRPr/>
            </a:pPr>
            <a:r>
              <a:rPr lang="nl-NL" sz="1600" dirty="0" smtClean="0"/>
              <a:t>Liberia (1989-2003) </a:t>
            </a:r>
            <a:r>
              <a:rPr lang="nl-NL" sz="1600" dirty="0" err="1" smtClean="0"/>
              <a:t>Timber</a:t>
            </a:r>
            <a:r>
              <a:rPr lang="nl-NL" sz="1600" dirty="0" smtClean="0"/>
              <a:t>, </a:t>
            </a:r>
            <a:r>
              <a:rPr lang="nl-NL" sz="1600" dirty="0" err="1" smtClean="0"/>
              <a:t>diamonds</a:t>
            </a:r>
            <a:r>
              <a:rPr lang="nl-NL" sz="1600" dirty="0" smtClean="0"/>
              <a:t>, </a:t>
            </a:r>
            <a:r>
              <a:rPr lang="nl-NL" sz="1600" dirty="0" err="1" smtClean="0"/>
              <a:t>iron</a:t>
            </a:r>
            <a:r>
              <a:rPr lang="nl-NL" sz="1600" dirty="0" smtClean="0"/>
              <a:t>, palm </a:t>
            </a:r>
            <a:r>
              <a:rPr lang="nl-NL" sz="1600" dirty="0" err="1" smtClean="0"/>
              <a:t>oil</a:t>
            </a:r>
            <a:r>
              <a:rPr lang="nl-NL" sz="1600" dirty="0" smtClean="0"/>
              <a:t>, </a:t>
            </a:r>
            <a:r>
              <a:rPr lang="nl-NL" sz="1600" dirty="0" err="1" smtClean="0"/>
              <a:t>cocoa</a:t>
            </a:r>
            <a:r>
              <a:rPr lang="nl-NL" sz="1600" dirty="0" smtClean="0"/>
              <a:t>, </a:t>
            </a:r>
            <a:r>
              <a:rPr lang="nl-NL" sz="1600" dirty="0" err="1" smtClean="0"/>
              <a:t>coffee</a:t>
            </a:r>
            <a:r>
              <a:rPr lang="nl-NL" sz="1600" dirty="0" smtClean="0"/>
              <a:t>, rubber, gold</a:t>
            </a:r>
          </a:p>
          <a:p>
            <a:pPr fontAlgn="auto">
              <a:lnSpc>
                <a:spcPct val="80000"/>
              </a:lnSpc>
              <a:spcAft>
                <a:spcPts val="0"/>
              </a:spcAft>
              <a:defRPr/>
            </a:pPr>
            <a:r>
              <a:rPr lang="nl-NL" sz="1600" dirty="0" smtClean="0"/>
              <a:t>Nepal (1996-2007) </a:t>
            </a:r>
            <a:r>
              <a:rPr lang="nl-NL" sz="1600" dirty="0" err="1" smtClean="0"/>
              <a:t>Yarsa</a:t>
            </a:r>
            <a:r>
              <a:rPr lang="nl-NL" sz="1600" dirty="0" smtClean="0"/>
              <a:t> </a:t>
            </a:r>
            <a:r>
              <a:rPr lang="nl-NL" sz="1600" dirty="0" err="1" smtClean="0"/>
              <a:t>gumba</a:t>
            </a:r>
            <a:r>
              <a:rPr lang="nl-NL" sz="1600" dirty="0" smtClean="0"/>
              <a:t> (fungus)</a:t>
            </a:r>
          </a:p>
          <a:p>
            <a:pPr fontAlgn="auto">
              <a:lnSpc>
                <a:spcPct val="80000"/>
              </a:lnSpc>
              <a:spcAft>
                <a:spcPts val="0"/>
              </a:spcAft>
              <a:defRPr/>
            </a:pPr>
            <a:r>
              <a:rPr lang="nl-NL" sz="1600" dirty="0" smtClean="0"/>
              <a:t>PNG – Bougainville (1989-1998) </a:t>
            </a:r>
            <a:r>
              <a:rPr lang="nl-NL" sz="1600" dirty="0" err="1" smtClean="0"/>
              <a:t>Copper</a:t>
            </a:r>
            <a:r>
              <a:rPr lang="nl-NL" sz="1600" dirty="0" smtClean="0"/>
              <a:t>, gold</a:t>
            </a:r>
          </a:p>
          <a:p>
            <a:pPr fontAlgn="auto">
              <a:lnSpc>
                <a:spcPct val="80000"/>
              </a:lnSpc>
              <a:spcAft>
                <a:spcPts val="0"/>
              </a:spcAft>
              <a:defRPr/>
            </a:pPr>
            <a:r>
              <a:rPr lang="nl-NL" sz="1600" dirty="0" smtClean="0"/>
              <a:t>Peru (1980-1995) Coca</a:t>
            </a:r>
          </a:p>
          <a:p>
            <a:pPr fontAlgn="auto">
              <a:lnSpc>
                <a:spcPct val="80000"/>
              </a:lnSpc>
              <a:spcAft>
                <a:spcPts val="0"/>
              </a:spcAft>
              <a:defRPr/>
            </a:pPr>
            <a:r>
              <a:rPr lang="nl-NL" sz="1600" dirty="0" smtClean="0"/>
              <a:t>Senegal – </a:t>
            </a:r>
            <a:r>
              <a:rPr lang="nl-NL" sz="1600" dirty="0" err="1" smtClean="0"/>
              <a:t>Casamance</a:t>
            </a:r>
            <a:r>
              <a:rPr lang="nl-NL" sz="1600" dirty="0" smtClean="0"/>
              <a:t> (1982- )</a:t>
            </a:r>
            <a:r>
              <a:rPr lang="nl-NL" sz="1600" dirty="0" err="1" smtClean="0"/>
              <a:t>Timber</a:t>
            </a:r>
            <a:r>
              <a:rPr lang="nl-NL" sz="1600" dirty="0" smtClean="0"/>
              <a:t>, </a:t>
            </a:r>
            <a:r>
              <a:rPr lang="nl-NL" sz="1600" dirty="0" err="1" smtClean="0"/>
              <a:t>cashew</a:t>
            </a:r>
            <a:r>
              <a:rPr lang="nl-NL" sz="1600" dirty="0" smtClean="0"/>
              <a:t> nuts</a:t>
            </a:r>
          </a:p>
          <a:p>
            <a:pPr fontAlgn="auto">
              <a:lnSpc>
                <a:spcPct val="80000"/>
              </a:lnSpc>
              <a:spcAft>
                <a:spcPts val="0"/>
              </a:spcAft>
              <a:defRPr/>
            </a:pPr>
            <a:r>
              <a:rPr lang="nl-NL" sz="1600" dirty="0" err="1" smtClean="0"/>
              <a:t>Sierra</a:t>
            </a:r>
            <a:r>
              <a:rPr lang="nl-NL" sz="1600" dirty="0" smtClean="0"/>
              <a:t> </a:t>
            </a:r>
            <a:r>
              <a:rPr lang="nl-NL" sz="1600" dirty="0" err="1" smtClean="0"/>
              <a:t>Leone</a:t>
            </a:r>
            <a:r>
              <a:rPr lang="nl-NL" sz="1600" dirty="0" smtClean="0"/>
              <a:t> (1991-2000) </a:t>
            </a:r>
            <a:r>
              <a:rPr lang="nl-NL" sz="1600" dirty="0" err="1" smtClean="0"/>
              <a:t>Diamonds</a:t>
            </a:r>
            <a:r>
              <a:rPr lang="nl-NL" sz="1600" dirty="0" smtClean="0"/>
              <a:t>, </a:t>
            </a:r>
            <a:r>
              <a:rPr lang="nl-NL" sz="1600" dirty="0" err="1" smtClean="0"/>
              <a:t>cocoa</a:t>
            </a:r>
            <a:r>
              <a:rPr lang="nl-NL" sz="1600" dirty="0" smtClean="0"/>
              <a:t>, </a:t>
            </a:r>
            <a:r>
              <a:rPr lang="nl-NL" sz="1600" dirty="0" err="1" smtClean="0"/>
              <a:t>coffee</a:t>
            </a:r>
            <a:endParaRPr lang="nl-NL" sz="1600" dirty="0" smtClean="0"/>
          </a:p>
          <a:p>
            <a:pPr fontAlgn="auto">
              <a:lnSpc>
                <a:spcPct val="80000"/>
              </a:lnSpc>
              <a:spcAft>
                <a:spcPts val="0"/>
              </a:spcAft>
              <a:defRPr/>
            </a:pPr>
            <a:r>
              <a:rPr lang="nl-NL" sz="1600" dirty="0" err="1" smtClean="0"/>
              <a:t>Somalia</a:t>
            </a:r>
            <a:r>
              <a:rPr lang="nl-NL" sz="1600" dirty="0" smtClean="0"/>
              <a:t> (1991- )Fish, </a:t>
            </a:r>
            <a:r>
              <a:rPr lang="nl-NL" sz="1600" dirty="0" err="1" smtClean="0"/>
              <a:t>charcoal</a:t>
            </a:r>
            <a:endParaRPr lang="nl-NL" sz="1600" dirty="0" smtClean="0"/>
          </a:p>
          <a:p>
            <a:pPr fontAlgn="auto">
              <a:lnSpc>
                <a:spcPct val="80000"/>
              </a:lnSpc>
              <a:spcAft>
                <a:spcPts val="0"/>
              </a:spcAft>
              <a:defRPr/>
            </a:pPr>
            <a:r>
              <a:rPr lang="nl-NL" sz="1600" dirty="0" err="1" smtClean="0"/>
              <a:t>Sudan</a:t>
            </a:r>
            <a:r>
              <a:rPr lang="nl-NL" sz="1600" dirty="0" smtClean="0"/>
              <a:t> (1983-2005) Oil</a:t>
            </a:r>
          </a:p>
        </p:txBody>
      </p:sp>
    </p:spTree>
    <p:extLst>
      <p:ext uri="{BB962C8B-B14F-4D97-AF65-F5344CB8AC3E}">
        <p14:creationId xmlns:p14="http://schemas.microsoft.com/office/powerpoint/2010/main" val="262309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smtClean="0"/>
              <a:t>A: Wat is er aan de hand?</a:t>
            </a:r>
          </a:p>
          <a:p>
            <a:r>
              <a:rPr lang="nl-NL" dirty="0" smtClean="0"/>
              <a:t>Borduur voort op de inleiding van je onderwerp en bepaal de belangrijke pijnpunten van deze kwestie. Welke elementen zijn het meest prangend en het meest onderwerp van internationaal debat? Bedenk ook welke actoren (landen, organisaties, bedrijven etc.) van belang zijn bij je kwestie.</a:t>
            </a:r>
          </a:p>
          <a:p>
            <a:r>
              <a:rPr lang="nl-NL" dirty="0" smtClean="0"/>
              <a:t>B: De rode draad</a:t>
            </a:r>
          </a:p>
          <a:p>
            <a:r>
              <a:rPr lang="nl-NL" dirty="0" smtClean="0"/>
              <a:t>Zonder inzicht in de geschiedenis geen inzicht in het heden. Neem als algemeen beginpunt het kabinet Kok I (1994-1998) en onderzoek hoe het Nederlandse standpunt over jouw kwestie zich heeft ontwikkeld. Mocht deze kwestie eerder/later relevant zijn geworden in het Nederlands buitenland beleid, neem dan de voor jou logische startdatum.</a:t>
            </a:r>
          </a:p>
          <a:p>
            <a:r>
              <a:rPr lang="nl-NL" dirty="0" smtClean="0"/>
              <a:t>C: De huidige positie</a:t>
            </a:r>
          </a:p>
          <a:p>
            <a:r>
              <a:rPr lang="nl-NL" dirty="0" smtClean="0"/>
              <a:t>Hoe denkt Rutte II over de kwestie? Hoeveel heeft Nederland te zeggen over dit onderwerp? En hoe groot is de invloed van de binnenlandse politiek op dit onderwerp?</a:t>
            </a:r>
          </a:p>
          <a:p>
            <a:r>
              <a:rPr lang="nl-NL" dirty="0" smtClean="0"/>
              <a:t>Bonus D: Vooruitblik</a:t>
            </a:r>
            <a:endParaRPr lang="nl-NL" dirty="0"/>
          </a:p>
        </p:txBody>
      </p:sp>
    </p:spTree>
    <p:extLst>
      <p:ext uri="{BB962C8B-B14F-4D97-AF65-F5344CB8AC3E}">
        <p14:creationId xmlns:p14="http://schemas.microsoft.com/office/powerpoint/2010/main" val="143118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VS heeft Schaliegas</a:t>
            </a:r>
            <a:endParaRPr lang="nl-NL" dirty="0"/>
          </a:p>
        </p:txBody>
      </p:sp>
      <p:sp>
        <p:nvSpPr>
          <p:cNvPr id="3" name="Tijdelijke aanduiding voor inhoud 2"/>
          <p:cNvSpPr>
            <a:spLocks noGrp="1"/>
          </p:cNvSpPr>
          <p:nvPr>
            <p:ph idx="1"/>
          </p:nvPr>
        </p:nvSpPr>
        <p:spPr/>
        <p:txBody>
          <a:bodyPr/>
          <a:lstStyle/>
          <a:p>
            <a:r>
              <a:rPr lang="nl-NL" dirty="0" smtClean="0"/>
              <a:t>Sommige experts beweren dat VS in 2020 niet meer afhankelijk is van derden</a:t>
            </a:r>
          </a:p>
          <a:p>
            <a:r>
              <a:rPr lang="nl-NL" dirty="0" smtClean="0"/>
              <a:t>Er zijn wel problemen</a:t>
            </a:r>
          </a:p>
          <a:p>
            <a:r>
              <a:rPr lang="nl-NL" dirty="0" smtClean="0"/>
              <a:t>VS is echter dunbevolkt, EU niet</a:t>
            </a:r>
            <a:endParaRPr lang="nl-NL" dirty="0"/>
          </a:p>
        </p:txBody>
      </p:sp>
    </p:spTree>
    <p:extLst>
      <p:ext uri="{BB962C8B-B14F-4D97-AF65-F5344CB8AC3E}">
        <p14:creationId xmlns:p14="http://schemas.microsoft.com/office/powerpoint/2010/main" val="319779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 grondstoffen</a:t>
            </a:r>
            <a:endParaRPr lang="nl-NL" dirty="0"/>
          </a:p>
        </p:txBody>
      </p:sp>
      <p:sp>
        <p:nvSpPr>
          <p:cNvPr id="3" name="Tijdelijke aanduiding voor inhoud 2"/>
          <p:cNvSpPr>
            <a:spLocks noGrp="1"/>
          </p:cNvSpPr>
          <p:nvPr>
            <p:ph idx="1"/>
          </p:nvPr>
        </p:nvSpPr>
        <p:spPr/>
        <p:txBody>
          <a:bodyPr/>
          <a:lstStyle/>
          <a:p>
            <a:r>
              <a:rPr lang="nl-NL" dirty="0" smtClean="0"/>
              <a:t>China heeft fantastische positie, 95 % rare </a:t>
            </a:r>
            <a:r>
              <a:rPr lang="nl-NL" dirty="0" err="1" smtClean="0"/>
              <a:t>earth</a:t>
            </a:r>
            <a:endParaRPr lang="nl-NL" dirty="0" smtClean="0"/>
          </a:p>
          <a:p>
            <a:r>
              <a:rPr lang="nl-NL" dirty="0" smtClean="0"/>
              <a:t>Overal waar grondstoffen zijn zit China</a:t>
            </a:r>
          </a:p>
          <a:p>
            <a:r>
              <a:rPr lang="nl-NL" dirty="0" smtClean="0"/>
              <a:t>VS heeft Schaliegas</a:t>
            </a:r>
          </a:p>
          <a:p>
            <a:r>
              <a:rPr lang="nl-NL" dirty="0" smtClean="0"/>
              <a:t>EU is mede afhankelijk van MO en Rusland</a:t>
            </a:r>
            <a:endParaRPr lang="nl-NL" dirty="0"/>
          </a:p>
        </p:txBody>
      </p:sp>
    </p:spTree>
    <p:extLst>
      <p:ext uri="{BB962C8B-B14F-4D97-AF65-F5344CB8AC3E}">
        <p14:creationId xmlns:p14="http://schemas.microsoft.com/office/powerpoint/2010/main" val="1517118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IV  VEILIGHEID</a:t>
            </a:r>
            <a:endParaRPr lang="nl-NL" dirty="0"/>
          </a:p>
        </p:txBody>
      </p:sp>
      <p:sp>
        <p:nvSpPr>
          <p:cNvPr id="5" name="Ondertitel 4"/>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19892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nl-NL" sz="4000" dirty="0" smtClean="0">
                <a:solidFill>
                  <a:srgbClr val="FF0000"/>
                </a:solidFill>
              </a:rPr>
              <a:t>Machtsverval Westen</a:t>
            </a:r>
          </a:p>
        </p:txBody>
      </p:sp>
      <p:sp>
        <p:nvSpPr>
          <p:cNvPr id="7171" name="Rectangle 3"/>
          <p:cNvSpPr>
            <a:spLocks noGrp="1" noChangeArrowheads="1"/>
          </p:cNvSpPr>
          <p:nvPr>
            <p:ph idx="1"/>
          </p:nvPr>
        </p:nvSpPr>
        <p:spPr/>
        <p:txBody>
          <a:bodyPr/>
          <a:lstStyle/>
          <a:p>
            <a:pPr>
              <a:lnSpc>
                <a:spcPct val="80000"/>
              </a:lnSpc>
              <a:buFontTx/>
              <a:buNone/>
            </a:pPr>
            <a:r>
              <a:rPr lang="nl-NL" sz="2000" dirty="0" smtClean="0"/>
              <a:t>	</a:t>
            </a:r>
            <a:endParaRPr lang="nl-NL" sz="2000" b="1" dirty="0" smtClean="0"/>
          </a:p>
          <a:p>
            <a:pPr>
              <a:lnSpc>
                <a:spcPct val="80000"/>
              </a:lnSpc>
            </a:pPr>
            <a:r>
              <a:rPr lang="nl-NL" sz="2800" dirty="0" smtClean="0"/>
              <a:t>Financiële crisis als aanjager geopolitieke verandering</a:t>
            </a:r>
          </a:p>
          <a:p>
            <a:pPr>
              <a:lnSpc>
                <a:spcPct val="80000"/>
              </a:lnSpc>
            </a:pPr>
            <a:r>
              <a:rPr lang="nl-NL" sz="2800" dirty="0" smtClean="0"/>
              <a:t>Machtsverval VS en Europa verandert wereldorde</a:t>
            </a:r>
          </a:p>
          <a:p>
            <a:pPr>
              <a:lnSpc>
                <a:spcPct val="80000"/>
              </a:lnSpc>
            </a:pPr>
            <a:r>
              <a:rPr lang="nl-NL" sz="2800" dirty="0" smtClean="0"/>
              <a:t>Interstatelijke conflicten nemen toe</a:t>
            </a:r>
            <a:endParaRPr lang="nl-NL" sz="2400" dirty="0" smtClean="0"/>
          </a:p>
          <a:p>
            <a:pPr>
              <a:lnSpc>
                <a:spcPct val="80000"/>
              </a:lnSpc>
            </a:pPr>
            <a:r>
              <a:rPr lang="nl-NL" sz="2800" dirty="0" smtClean="0"/>
              <a:t>Demografische verandering</a:t>
            </a:r>
          </a:p>
          <a:p>
            <a:pPr>
              <a:lnSpc>
                <a:spcPct val="80000"/>
              </a:lnSpc>
            </a:pPr>
            <a:r>
              <a:rPr lang="nl-NL" sz="2800" dirty="0" smtClean="0"/>
              <a:t>Extreme weerscondities door klimaatverandering</a:t>
            </a:r>
          </a:p>
          <a:p>
            <a:pPr>
              <a:lnSpc>
                <a:spcPct val="80000"/>
              </a:lnSpc>
            </a:pPr>
            <a:r>
              <a:rPr lang="nl-NL" sz="2800" dirty="0" smtClean="0"/>
              <a:t>Aantasting van politieke en sociale instabiliteit door draconische besparingen </a:t>
            </a:r>
          </a:p>
          <a:p>
            <a:pPr>
              <a:lnSpc>
                <a:spcPct val="80000"/>
              </a:lnSpc>
            </a:pPr>
            <a:r>
              <a:rPr lang="nl-NL" sz="2800" dirty="0" smtClean="0"/>
              <a:t>Crises worden complexer in oorsprong en aard</a:t>
            </a:r>
            <a:endParaRPr lang="nl-NL" sz="2400" dirty="0" smtClean="0"/>
          </a:p>
          <a:p>
            <a:pPr>
              <a:lnSpc>
                <a:spcPct val="80000"/>
              </a:lnSpc>
            </a:pPr>
            <a:endParaRPr lang="nl-NL" sz="2400" dirty="0" smtClean="0"/>
          </a:p>
          <a:p>
            <a:pPr>
              <a:lnSpc>
                <a:spcPct val="80000"/>
              </a:lnSpc>
            </a:pPr>
            <a:endParaRPr lang="nl-NL" sz="2000" dirty="0" smtClean="0"/>
          </a:p>
          <a:p>
            <a:pPr>
              <a:lnSpc>
                <a:spcPct val="80000"/>
              </a:lnSpc>
            </a:pPr>
            <a:endParaRPr lang="nl-NL" sz="2000" dirty="0" smtClean="0"/>
          </a:p>
          <a:p>
            <a:pPr>
              <a:lnSpc>
                <a:spcPct val="80000"/>
              </a:lnSpc>
            </a:pPr>
            <a:endParaRPr lang="nl-NL" sz="2000" dirty="0" smtClean="0"/>
          </a:p>
        </p:txBody>
      </p:sp>
    </p:spTree>
    <p:extLst>
      <p:ext uri="{BB962C8B-B14F-4D97-AF65-F5344CB8AC3E}">
        <p14:creationId xmlns:p14="http://schemas.microsoft.com/office/powerpoint/2010/main" val="206093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79512" y="476672"/>
            <a:ext cx="8784976" cy="5649491"/>
          </a:xfrm>
        </p:spPr>
        <p:txBody>
          <a:bodyPr/>
          <a:lstStyle/>
          <a:p>
            <a:r>
              <a:rPr lang="nl-NL" dirty="0">
                <a:solidFill>
                  <a:srgbClr val="FFC000"/>
                </a:solidFill>
              </a:rPr>
              <a:t>Multipolariteit leidt tot instabiliteit</a:t>
            </a:r>
          </a:p>
          <a:p>
            <a:r>
              <a:rPr lang="nl-NL" dirty="0">
                <a:solidFill>
                  <a:srgbClr val="FFC000"/>
                </a:solidFill>
              </a:rPr>
              <a:t>Verminderde effectiviteit van instituties en internationale recht</a:t>
            </a:r>
          </a:p>
          <a:p>
            <a:r>
              <a:rPr lang="nl-NL" dirty="0">
                <a:solidFill>
                  <a:srgbClr val="FFC000"/>
                </a:solidFill>
              </a:rPr>
              <a:t>Interstatelijke conflicten nemen toe door:</a:t>
            </a:r>
          </a:p>
          <a:p>
            <a:r>
              <a:rPr lang="nl-NL" dirty="0" smtClean="0">
                <a:solidFill>
                  <a:srgbClr val="FFC000"/>
                </a:solidFill>
              </a:rPr>
              <a:t>1. Opkomst </a:t>
            </a:r>
            <a:r>
              <a:rPr lang="nl-NL" dirty="0">
                <a:solidFill>
                  <a:srgbClr val="FFC000"/>
                </a:solidFill>
              </a:rPr>
              <a:t>regionale machten</a:t>
            </a:r>
          </a:p>
          <a:p>
            <a:r>
              <a:rPr lang="nl-NL" dirty="0" smtClean="0">
                <a:solidFill>
                  <a:srgbClr val="FFC000"/>
                </a:solidFill>
              </a:rPr>
              <a:t>2. Onconventionele </a:t>
            </a:r>
            <a:r>
              <a:rPr lang="nl-NL" dirty="0">
                <a:solidFill>
                  <a:srgbClr val="FFC000"/>
                </a:solidFill>
              </a:rPr>
              <a:t>dreigingen (cyberaanvallen, raketten, terrorisme/criminaliteit</a:t>
            </a:r>
          </a:p>
          <a:p>
            <a:r>
              <a:rPr lang="nl-NL" dirty="0" smtClean="0">
                <a:solidFill>
                  <a:srgbClr val="FFC000"/>
                </a:solidFill>
              </a:rPr>
              <a:t>3. Conflicten </a:t>
            </a:r>
            <a:r>
              <a:rPr lang="nl-NL" dirty="0">
                <a:solidFill>
                  <a:srgbClr val="FFC000"/>
                </a:solidFill>
              </a:rPr>
              <a:t>over energie en grondstoffen</a:t>
            </a:r>
          </a:p>
          <a:p>
            <a:r>
              <a:rPr lang="nl-NL" dirty="0" smtClean="0">
                <a:solidFill>
                  <a:srgbClr val="FFC000"/>
                </a:solidFill>
              </a:rPr>
              <a:t>4. Demografische </a:t>
            </a:r>
            <a:r>
              <a:rPr lang="nl-NL" dirty="0">
                <a:solidFill>
                  <a:srgbClr val="FFC000"/>
                </a:solidFill>
              </a:rPr>
              <a:t>verandering:</a:t>
            </a:r>
          </a:p>
          <a:p>
            <a:r>
              <a:rPr lang="nl-NL" dirty="0" smtClean="0">
                <a:solidFill>
                  <a:srgbClr val="FFC000"/>
                </a:solidFill>
              </a:rPr>
              <a:t>5. </a:t>
            </a:r>
            <a:r>
              <a:rPr lang="nl-NL" dirty="0" err="1" smtClean="0">
                <a:solidFill>
                  <a:srgbClr val="FFC000"/>
                </a:solidFill>
              </a:rPr>
              <a:t>Youth</a:t>
            </a:r>
            <a:r>
              <a:rPr lang="nl-NL" dirty="0" smtClean="0">
                <a:solidFill>
                  <a:srgbClr val="FFC000"/>
                </a:solidFill>
              </a:rPr>
              <a:t> </a:t>
            </a:r>
            <a:r>
              <a:rPr lang="nl-NL" dirty="0" err="1">
                <a:solidFill>
                  <a:srgbClr val="FFC000"/>
                </a:solidFill>
              </a:rPr>
              <a:t>bulges</a:t>
            </a:r>
            <a:r>
              <a:rPr lang="nl-NL" dirty="0">
                <a:solidFill>
                  <a:srgbClr val="FFC000"/>
                </a:solidFill>
              </a:rPr>
              <a:t> leiden tot conflicten</a:t>
            </a:r>
          </a:p>
          <a:p>
            <a:r>
              <a:rPr lang="nl-NL" dirty="0" smtClean="0">
                <a:solidFill>
                  <a:srgbClr val="FFC000"/>
                </a:solidFill>
              </a:rPr>
              <a:t>6. Vergrijzing </a:t>
            </a:r>
            <a:r>
              <a:rPr lang="nl-NL" dirty="0">
                <a:solidFill>
                  <a:srgbClr val="FFC000"/>
                </a:solidFill>
              </a:rPr>
              <a:t>tot demilitarisering</a:t>
            </a:r>
          </a:p>
          <a:p>
            <a:endParaRPr lang="nl-NL" dirty="0"/>
          </a:p>
          <a:p>
            <a:endParaRPr lang="nl-NL" dirty="0"/>
          </a:p>
        </p:txBody>
      </p:sp>
    </p:spTree>
    <p:extLst>
      <p:ext uri="{BB962C8B-B14F-4D97-AF65-F5344CB8AC3E}">
        <p14:creationId xmlns:p14="http://schemas.microsoft.com/office/powerpoint/2010/main" val="1620826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FF0000"/>
                </a:solidFill>
              </a:rPr>
              <a:t>Complexe crises</a:t>
            </a:r>
            <a:endParaRPr lang="nl-NL" dirty="0">
              <a:solidFill>
                <a:srgbClr val="FF0000"/>
              </a:solidFill>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251520" y="1484784"/>
            <a:ext cx="2520280" cy="1789399"/>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6156176" y="1412776"/>
            <a:ext cx="2664296" cy="1817331"/>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323528" y="4437112"/>
            <a:ext cx="3245768" cy="2051789"/>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5364088" y="4581128"/>
            <a:ext cx="2697666" cy="1800070"/>
          </a:xfrm>
          <a:prstGeom prst="rect">
            <a:avLst/>
          </a:prstGeom>
          <a:noFill/>
          <a:ln w="9525">
            <a:noFill/>
            <a:miter lim="800000"/>
            <a:headEnd/>
            <a:tailEnd/>
          </a:ln>
        </p:spPr>
      </p:pic>
      <p:pic>
        <p:nvPicPr>
          <p:cNvPr id="9" name="Content Placeholder 3" descr="de arabische opstanden alles komt samen.jpg"/>
          <p:cNvPicPr>
            <a:picLocks noChangeAspect="1"/>
          </p:cNvPicPr>
          <p:nvPr/>
        </p:nvPicPr>
        <p:blipFill>
          <a:blip r:embed="rId6" cstate="print"/>
          <a:stretch>
            <a:fillRect/>
          </a:stretch>
        </p:blipFill>
        <p:spPr>
          <a:xfrm>
            <a:off x="2483768" y="2852936"/>
            <a:ext cx="3816424" cy="2011953"/>
          </a:xfrm>
          <a:prstGeom prst="rect">
            <a:avLst/>
          </a:prstGeom>
        </p:spPr>
      </p:pic>
    </p:spTree>
    <p:extLst>
      <p:ext uri="{BB962C8B-B14F-4D97-AF65-F5344CB8AC3E}">
        <p14:creationId xmlns:p14="http://schemas.microsoft.com/office/powerpoint/2010/main" val="769008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296400" cy="8077200"/>
            <a:chOff x="360" y="180"/>
            <a:chExt cx="11520" cy="7380"/>
          </a:xfrm>
        </p:grpSpPr>
        <p:pic>
          <p:nvPicPr>
            <p:cNvPr id="18435" name="Picture 3" descr="black holes"/>
            <p:cNvPicPr>
              <a:picLocks noChangeAspect="1" noChangeArrowheads="1"/>
            </p:cNvPicPr>
            <p:nvPr/>
          </p:nvPicPr>
          <p:blipFill>
            <a:blip r:embed="rId3" cstate="print"/>
            <a:srcRect/>
            <a:stretch>
              <a:fillRect/>
            </a:stretch>
          </p:blipFill>
          <p:spPr bwMode="auto">
            <a:xfrm>
              <a:off x="360" y="180"/>
              <a:ext cx="11520" cy="6335"/>
            </a:xfrm>
            <a:prstGeom prst="rect">
              <a:avLst/>
            </a:prstGeom>
            <a:noFill/>
            <a:ln w="9525">
              <a:noFill/>
              <a:miter lim="800000"/>
              <a:headEnd/>
              <a:tailEnd/>
            </a:ln>
          </p:spPr>
        </p:pic>
        <p:sp>
          <p:nvSpPr>
            <p:cNvPr id="18436" name="Text Box 4"/>
            <p:cNvSpPr txBox="1">
              <a:spLocks noChangeArrowheads="1"/>
            </p:cNvSpPr>
            <p:nvPr/>
          </p:nvSpPr>
          <p:spPr bwMode="auto">
            <a:xfrm>
              <a:off x="2160" y="6120"/>
              <a:ext cx="7920" cy="1440"/>
            </a:xfrm>
            <a:prstGeom prst="rect">
              <a:avLst/>
            </a:prstGeom>
            <a:noFill/>
            <a:ln w="9525">
              <a:noFill/>
              <a:miter lim="800000"/>
              <a:headEnd/>
              <a:tailEnd/>
            </a:ln>
          </p:spPr>
          <p:txBody>
            <a:bodyPr/>
            <a:lstStyle/>
            <a:p>
              <a:pPr algn="ctr" fontAlgn="base">
                <a:spcBef>
                  <a:spcPct val="0"/>
                </a:spcBef>
                <a:spcAft>
                  <a:spcPct val="0"/>
                </a:spcAft>
              </a:pPr>
              <a:r>
                <a:rPr lang="en-US" sz="1400" b="1">
                  <a:solidFill>
                    <a:prstClr val="black"/>
                  </a:solidFill>
                  <a:latin typeface="Times New Roman" pitchFamily="18" charset="0"/>
                  <a:cs typeface="Arial" pitchFamily="34" charset="0"/>
                </a:rPr>
                <a:t>Black Holes</a:t>
              </a:r>
            </a:p>
            <a:p>
              <a:pPr algn="ctr" fontAlgn="base">
                <a:spcBef>
                  <a:spcPct val="0"/>
                </a:spcBef>
                <a:spcAft>
                  <a:spcPct val="0"/>
                </a:spcAft>
              </a:pPr>
              <a:endParaRPr lang="en-US" sz="1200">
                <a:solidFill>
                  <a:prstClr val="black"/>
                </a:solidFill>
                <a:latin typeface="Times New Roman" pitchFamily="18" charset="0"/>
                <a:cs typeface="Arial" pitchFamily="34" charset="0"/>
              </a:endParaRPr>
            </a:p>
          </p:txBody>
        </p:sp>
      </p:grpSp>
    </p:spTree>
    <p:extLst>
      <p:ext uri="{BB962C8B-B14F-4D97-AF65-F5344CB8AC3E}">
        <p14:creationId xmlns:p14="http://schemas.microsoft.com/office/powerpoint/2010/main" val="2570690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83568" y="548680"/>
            <a:ext cx="9078917" cy="584775"/>
          </a:xfrm>
          <a:prstGeom prst="rect">
            <a:avLst/>
          </a:prstGeom>
          <a:noFill/>
        </p:spPr>
        <p:txBody>
          <a:bodyPr wrap="square" rtlCol="0">
            <a:spAutoFit/>
          </a:bodyPr>
          <a:lstStyle/>
          <a:p>
            <a:pPr fontAlgn="base">
              <a:spcBef>
                <a:spcPct val="0"/>
              </a:spcBef>
              <a:spcAft>
                <a:spcPct val="0"/>
              </a:spcAft>
            </a:pPr>
            <a:r>
              <a:rPr lang="nl-NL" sz="3200" b="1" dirty="0" smtClean="0">
                <a:solidFill>
                  <a:srgbClr val="FF0000"/>
                </a:solidFill>
                <a:latin typeface="Arial" pitchFamily="34" charset="0"/>
                <a:cs typeface="Arial" pitchFamily="34" charset="0"/>
              </a:rPr>
              <a:t>Terroristische activiteit in ‘black holes’</a:t>
            </a:r>
            <a:endParaRPr lang="en-US" sz="3200" b="1" dirty="0">
              <a:solidFill>
                <a:srgbClr val="FF0000"/>
              </a:solidFill>
              <a:latin typeface="Arial" pitchFamily="34" charset="0"/>
              <a:cs typeface="Arial" pitchFamily="34" charset="0"/>
            </a:endParaRPr>
          </a:p>
        </p:txBody>
      </p:sp>
      <p:pic>
        <p:nvPicPr>
          <p:cNvPr id="10" name="Picture 9" descr="Wereldkaart.png"/>
          <p:cNvPicPr>
            <a:picLocks noChangeAspect="1"/>
          </p:cNvPicPr>
          <p:nvPr/>
        </p:nvPicPr>
        <p:blipFill>
          <a:blip r:embed="rId2" cstate="print"/>
          <a:srcRect l="34250" t="27795" r="35038" b="40483"/>
          <a:stretch>
            <a:fillRect/>
          </a:stretch>
        </p:blipFill>
        <p:spPr>
          <a:xfrm>
            <a:off x="251521" y="1542022"/>
            <a:ext cx="8640960" cy="4431262"/>
          </a:xfrm>
          <a:prstGeom prst="rect">
            <a:avLst/>
          </a:prstGeom>
          <a:ln>
            <a:solidFill>
              <a:schemeClr val="accent1">
                <a:shade val="50000"/>
              </a:schemeClr>
            </a:solidFill>
          </a:ln>
        </p:spPr>
      </p:pic>
      <p:sp>
        <p:nvSpPr>
          <p:cNvPr id="8" name="Oval 7"/>
          <p:cNvSpPr/>
          <p:nvPr/>
        </p:nvSpPr>
        <p:spPr>
          <a:xfrm>
            <a:off x="2001416" y="3068960"/>
            <a:ext cx="1994520" cy="720080"/>
          </a:xfrm>
          <a:prstGeom prst="ellipse">
            <a:avLst/>
          </a:prstGeom>
          <a:solidFill>
            <a:schemeClr val="bg1">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dirty="0">
              <a:solidFill>
                <a:prstClr val="black"/>
              </a:solidFill>
            </a:endParaRPr>
          </a:p>
        </p:txBody>
      </p:sp>
      <p:sp>
        <p:nvSpPr>
          <p:cNvPr id="9" name="Oval 8"/>
          <p:cNvSpPr/>
          <p:nvPr/>
        </p:nvSpPr>
        <p:spPr>
          <a:xfrm>
            <a:off x="2339752" y="4221088"/>
            <a:ext cx="914400" cy="504056"/>
          </a:xfrm>
          <a:prstGeom prst="ellipse">
            <a:avLst/>
          </a:prstGeom>
          <a:solidFill>
            <a:schemeClr val="bg1">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1200" b="1" dirty="0" smtClean="0">
                <a:solidFill>
                  <a:prstClr val="black"/>
                </a:solidFill>
              </a:rPr>
              <a:t>Boko Haram</a:t>
            </a:r>
            <a:endParaRPr lang="en-US" sz="1200" b="1" dirty="0">
              <a:solidFill>
                <a:prstClr val="black"/>
              </a:solidFill>
            </a:endParaRPr>
          </a:p>
        </p:txBody>
      </p:sp>
      <p:sp>
        <p:nvSpPr>
          <p:cNvPr id="11" name="Oval 10"/>
          <p:cNvSpPr/>
          <p:nvPr/>
        </p:nvSpPr>
        <p:spPr>
          <a:xfrm rot="18523192">
            <a:off x="5490635" y="4592969"/>
            <a:ext cx="1223947" cy="563915"/>
          </a:xfrm>
          <a:prstGeom prst="ellipse">
            <a:avLst/>
          </a:prstGeom>
          <a:solidFill>
            <a:schemeClr val="bg1">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dirty="0">
              <a:solidFill>
                <a:prstClr val="black"/>
              </a:solidFill>
            </a:endParaRPr>
          </a:p>
        </p:txBody>
      </p:sp>
      <p:sp>
        <p:nvSpPr>
          <p:cNvPr id="12" name="TextBox 11"/>
          <p:cNvSpPr txBox="1"/>
          <p:nvPr/>
        </p:nvSpPr>
        <p:spPr>
          <a:xfrm>
            <a:off x="5724128" y="4581128"/>
            <a:ext cx="732893" cy="461665"/>
          </a:xfrm>
          <a:prstGeom prst="rect">
            <a:avLst/>
          </a:prstGeom>
          <a:noFill/>
        </p:spPr>
        <p:txBody>
          <a:bodyPr wrap="none" rtlCol="0">
            <a:spAutoFit/>
          </a:bodyPr>
          <a:lstStyle/>
          <a:p>
            <a:pPr algn="ctr" fontAlgn="base">
              <a:spcBef>
                <a:spcPct val="0"/>
              </a:spcBef>
              <a:spcAft>
                <a:spcPct val="0"/>
              </a:spcAft>
            </a:pPr>
            <a:r>
              <a:rPr lang="nl-NL" sz="1200" b="1" dirty="0" smtClean="0">
                <a:solidFill>
                  <a:prstClr val="black"/>
                </a:solidFill>
                <a:latin typeface="Arial" pitchFamily="34" charset="0"/>
                <a:cs typeface="Arial" pitchFamily="34" charset="0"/>
              </a:rPr>
              <a:t>Al-</a:t>
            </a:r>
          </a:p>
          <a:p>
            <a:pPr algn="ctr" fontAlgn="base">
              <a:spcBef>
                <a:spcPct val="0"/>
              </a:spcBef>
              <a:spcAft>
                <a:spcPct val="0"/>
              </a:spcAft>
            </a:pPr>
            <a:r>
              <a:rPr lang="nl-NL" sz="1200" b="1" dirty="0" smtClean="0">
                <a:solidFill>
                  <a:prstClr val="black"/>
                </a:solidFill>
                <a:latin typeface="Arial" pitchFamily="34" charset="0"/>
                <a:cs typeface="Arial" pitchFamily="34" charset="0"/>
              </a:rPr>
              <a:t>Shabaab</a:t>
            </a:r>
            <a:endParaRPr lang="en-US" sz="1200" b="1" dirty="0">
              <a:solidFill>
                <a:prstClr val="black"/>
              </a:solidFill>
              <a:latin typeface="Arial" pitchFamily="34" charset="0"/>
              <a:cs typeface="Arial" pitchFamily="34" charset="0"/>
            </a:endParaRPr>
          </a:p>
        </p:txBody>
      </p:sp>
      <p:sp>
        <p:nvSpPr>
          <p:cNvPr id="13" name="Oval 12"/>
          <p:cNvSpPr/>
          <p:nvPr/>
        </p:nvSpPr>
        <p:spPr>
          <a:xfrm>
            <a:off x="5652120" y="3645024"/>
            <a:ext cx="914400" cy="504056"/>
          </a:xfrm>
          <a:prstGeom prst="ellipse">
            <a:avLst/>
          </a:prstGeom>
          <a:solidFill>
            <a:schemeClr val="bg1">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1200" b="1" dirty="0" smtClean="0">
                <a:solidFill>
                  <a:prstClr val="black"/>
                </a:solidFill>
              </a:rPr>
              <a:t>AQAP</a:t>
            </a:r>
            <a:endParaRPr lang="en-US" sz="1200" b="1" dirty="0">
              <a:solidFill>
                <a:prstClr val="black"/>
              </a:solidFill>
            </a:endParaRPr>
          </a:p>
        </p:txBody>
      </p:sp>
      <p:sp>
        <p:nvSpPr>
          <p:cNvPr id="14" name="Oval 13"/>
          <p:cNvSpPr/>
          <p:nvPr/>
        </p:nvSpPr>
        <p:spPr>
          <a:xfrm rot="1887698">
            <a:off x="7578791" y="1764089"/>
            <a:ext cx="552757" cy="864096"/>
          </a:xfrm>
          <a:prstGeom prst="ellipse">
            <a:avLst/>
          </a:prstGeom>
          <a:solidFill>
            <a:schemeClr val="bg1">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dirty="0">
              <a:solidFill>
                <a:prstClr val="black"/>
              </a:solidFill>
            </a:endParaRPr>
          </a:p>
        </p:txBody>
      </p:sp>
      <p:sp>
        <p:nvSpPr>
          <p:cNvPr id="15" name="TextBox 14"/>
          <p:cNvSpPr txBox="1"/>
          <p:nvPr/>
        </p:nvSpPr>
        <p:spPr>
          <a:xfrm>
            <a:off x="7668344" y="1844824"/>
            <a:ext cx="430054" cy="646331"/>
          </a:xfrm>
          <a:prstGeom prst="rect">
            <a:avLst/>
          </a:prstGeom>
          <a:noFill/>
        </p:spPr>
        <p:txBody>
          <a:bodyPr wrap="none" rtlCol="0">
            <a:spAutoFit/>
          </a:bodyPr>
          <a:lstStyle/>
          <a:p>
            <a:pPr algn="ctr" fontAlgn="base">
              <a:spcBef>
                <a:spcPct val="0"/>
              </a:spcBef>
              <a:spcAft>
                <a:spcPct val="0"/>
              </a:spcAft>
            </a:pPr>
            <a:r>
              <a:rPr lang="nl-NL" sz="1200" b="1" dirty="0" smtClean="0">
                <a:solidFill>
                  <a:prstClr val="black"/>
                </a:solidFill>
                <a:latin typeface="Arial" pitchFamily="34" charset="0"/>
                <a:cs typeface="Arial" pitchFamily="34" charset="0"/>
              </a:rPr>
              <a:t>AQ,</a:t>
            </a:r>
          </a:p>
          <a:p>
            <a:pPr algn="ctr" fontAlgn="base">
              <a:spcBef>
                <a:spcPct val="0"/>
              </a:spcBef>
              <a:spcAft>
                <a:spcPct val="0"/>
              </a:spcAft>
            </a:pPr>
            <a:r>
              <a:rPr lang="nl-NL" sz="1200" b="1" dirty="0" smtClean="0">
                <a:solidFill>
                  <a:prstClr val="black"/>
                </a:solidFill>
                <a:latin typeface="Arial" pitchFamily="34" charset="0"/>
                <a:cs typeface="Arial" pitchFamily="34" charset="0"/>
              </a:rPr>
              <a:t>LeT,</a:t>
            </a:r>
          </a:p>
          <a:p>
            <a:pPr algn="ctr" fontAlgn="base">
              <a:spcBef>
                <a:spcPct val="0"/>
              </a:spcBef>
              <a:spcAft>
                <a:spcPct val="0"/>
              </a:spcAft>
            </a:pPr>
            <a:r>
              <a:rPr lang="nl-NL" sz="1200" b="1" dirty="0" smtClean="0">
                <a:solidFill>
                  <a:prstClr val="black"/>
                </a:solidFill>
                <a:latin typeface="Arial" pitchFamily="34" charset="0"/>
                <a:cs typeface="Arial" pitchFamily="34" charset="0"/>
              </a:rPr>
              <a:t>TTP</a:t>
            </a:r>
            <a:endParaRPr lang="en-US" sz="1200" dirty="0">
              <a:solidFill>
                <a:prstClr val="black"/>
              </a:solidFill>
              <a:latin typeface="Arial" pitchFamily="34" charset="0"/>
              <a:cs typeface="Arial" pitchFamily="34" charset="0"/>
            </a:endParaRPr>
          </a:p>
        </p:txBody>
      </p:sp>
      <p:sp>
        <p:nvSpPr>
          <p:cNvPr id="16" name="TextBox 15"/>
          <p:cNvSpPr txBox="1"/>
          <p:nvPr/>
        </p:nvSpPr>
        <p:spPr>
          <a:xfrm>
            <a:off x="2214147" y="3284984"/>
            <a:ext cx="557653" cy="276999"/>
          </a:xfrm>
          <a:prstGeom prst="rect">
            <a:avLst/>
          </a:prstGeom>
          <a:noFill/>
        </p:spPr>
        <p:txBody>
          <a:bodyPr wrap="none" rtlCol="0">
            <a:spAutoFit/>
          </a:bodyPr>
          <a:lstStyle/>
          <a:p>
            <a:pPr fontAlgn="base">
              <a:spcBef>
                <a:spcPct val="0"/>
              </a:spcBef>
              <a:spcAft>
                <a:spcPct val="0"/>
              </a:spcAft>
            </a:pPr>
            <a:r>
              <a:rPr lang="nl-NL" sz="1200" b="1" dirty="0" smtClean="0">
                <a:solidFill>
                  <a:prstClr val="black"/>
                </a:solidFill>
                <a:latin typeface="Arial" pitchFamily="34" charset="0"/>
                <a:cs typeface="Arial" pitchFamily="34" charset="0"/>
              </a:rPr>
              <a:t>AQIM</a:t>
            </a:r>
            <a:endParaRPr lang="en-US" sz="1200" b="1" dirty="0">
              <a:solidFill>
                <a:prstClr val="black"/>
              </a:solidFill>
              <a:latin typeface="Arial" pitchFamily="34" charset="0"/>
              <a:cs typeface="Arial" pitchFamily="34" charset="0"/>
            </a:endParaRPr>
          </a:p>
        </p:txBody>
      </p:sp>
      <p:sp>
        <p:nvSpPr>
          <p:cNvPr id="17" name="Oval 16"/>
          <p:cNvSpPr/>
          <p:nvPr/>
        </p:nvSpPr>
        <p:spPr>
          <a:xfrm rot="3067555">
            <a:off x="2327676" y="4844193"/>
            <a:ext cx="731918" cy="504056"/>
          </a:xfrm>
          <a:prstGeom prst="ellipse">
            <a:avLst/>
          </a:prstGeom>
          <a:solidFill>
            <a:schemeClr val="bg1">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dirty="0">
              <a:solidFill>
                <a:prstClr val="black"/>
              </a:solidFill>
            </a:endParaRPr>
          </a:p>
        </p:txBody>
      </p:sp>
      <p:sp>
        <p:nvSpPr>
          <p:cNvPr id="18" name="TextBox 17"/>
          <p:cNvSpPr txBox="1"/>
          <p:nvPr/>
        </p:nvSpPr>
        <p:spPr>
          <a:xfrm>
            <a:off x="2402407" y="4941168"/>
            <a:ext cx="593432" cy="276999"/>
          </a:xfrm>
          <a:prstGeom prst="rect">
            <a:avLst/>
          </a:prstGeom>
          <a:noFill/>
        </p:spPr>
        <p:txBody>
          <a:bodyPr wrap="none" rtlCol="0">
            <a:spAutoFit/>
          </a:bodyPr>
          <a:lstStyle/>
          <a:p>
            <a:pPr fontAlgn="base">
              <a:spcBef>
                <a:spcPct val="0"/>
              </a:spcBef>
              <a:spcAft>
                <a:spcPct val="0"/>
              </a:spcAft>
            </a:pPr>
            <a:r>
              <a:rPr lang="nl-NL" sz="1200" b="1" dirty="0" smtClean="0">
                <a:solidFill>
                  <a:prstClr val="black"/>
                </a:solidFill>
                <a:latin typeface="Arial" pitchFamily="34" charset="0"/>
                <a:cs typeface="Arial" pitchFamily="34" charset="0"/>
              </a:rPr>
              <a:t>MEND</a:t>
            </a:r>
            <a:endParaRPr lang="en-US" sz="1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97729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6600" dirty="0" smtClean="0">
                <a:solidFill>
                  <a:srgbClr val="FF0000"/>
                </a:solidFill>
              </a:rPr>
              <a:t>Falende staten</a:t>
            </a:r>
            <a:endParaRPr lang="nl-NL" sz="6600" dirty="0">
              <a:solidFill>
                <a:srgbClr val="FF0000"/>
              </a:solidFill>
            </a:endParaRPr>
          </a:p>
        </p:txBody>
      </p:sp>
      <p:pic>
        <p:nvPicPr>
          <p:cNvPr id="4" name="Picture 0" descr="Failed State Index.JPG"/>
          <p:cNvPicPr>
            <a:picLocks noGrp="1" noChangeAspect="1" noChangeArrowheads="1"/>
          </p:cNvPicPr>
          <p:nvPr>
            <p:ph idx="1"/>
          </p:nvPr>
        </p:nvPicPr>
        <p:blipFill>
          <a:blip r:embed="rId3" cstate="print"/>
          <a:srcRect/>
          <a:stretch>
            <a:fillRect/>
          </a:stretch>
        </p:blipFill>
        <p:spPr>
          <a:xfrm>
            <a:off x="971600" y="1772816"/>
            <a:ext cx="7200800" cy="3960440"/>
          </a:xfrm>
          <a:noFill/>
        </p:spPr>
      </p:pic>
    </p:spTree>
    <p:extLst>
      <p:ext uri="{BB962C8B-B14F-4D97-AF65-F5344CB8AC3E}">
        <p14:creationId xmlns:p14="http://schemas.microsoft.com/office/powerpoint/2010/main" val="1668058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nl-NL" sz="6000" dirty="0" smtClean="0">
                <a:solidFill>
                  <a:srgbClr val="FF0000"/>
                </a:solidFill>
              </a:rPr>
              <a:t>Onzekerheden</a:t>
            </a:r>
          </a:p>
        </p:txBody>
      </p:sp>
      <p:sp>
        <p:nvSpPr>
          <p:cNvPr id="20483" name="Rectangle 3"/>
          <p:cNvSpPr>
            <a:spLocks noGrp="1" noChangeArrowheads="1"/>
          </p:cNvSpPr>
          <p:nvPr>
            <p:ph idx="1"/>
          </p:nvPr>
        </p:nvSpPr>
        <p:spPr/>
        <p:txBody>
          <a:bodyPr>
            <a:normAutofit fontScale="92500"/>
          </a:bodyPr>
          <a:lstStyle/>
          <a:p>
            <a:pPr>
              <a:lnSpc>
                <a:spcPct val="80000"/>
              </a:lnSpc>
              <a:buFont typeface="Arial" charset="0"/>
              <a:buChar char="•"/>
              <a:defRPr/>
            </a:pPr>
            <a:r>
              <a:rPr lang="nl-NL" sz="2800" dirty="0" smtClean="0"/>
              <a:t>Snelheid en aard van westers machtsverval </a:t>
            </a:r>
          </a:p>
          <a:p>
            <a:pPr>
              <a:lnSpc>
                <a:spcPct val="80000"/>
              </a:lnSpc>
              <a:buFont typeface="Arial" charset="0"/>
              <a:buChar char="•"/>
              <a:defRPr/>
            </a:pPr>
            <a:r>
              <a:rPr lang="nl-NL" sz="2800" dirty="0" smtClean="0"/>
              <a:t>Precieze effecten van dreigingen</a:t>
            </a:r>
          </a:p>
          <a:p>
            <a:pPr>
              <a:lnSpc>
                <a:spcPct val="80000"/>
              </a:lnSpc>
              <a:buFont typeface="Arial" charset="0"/>
              <a:buChar char="•"/>
              <a:defRPr/>
            </a:pPr>
            <a:r>
              <a:rPr lang="nl-NL" sz="2800" dirty="0" smtClean="0"/>
              <a:t>Mate van militarisering van de internationale betrekkingen</a:t>
            </a:r>
          </a:p>
          <a:p>
            <a:pPr>
              <a:lnSpc>
                <a:spcPct val="80000"/>
              </a:lnSpc>
              <a:buFont typeface="Arial" charset="0"/>
              <a:buChar char="•"/>
              <a:defRPr/>
            </a:pPr>
            <a:r>
              <a:rPr lang="nl-NL" sz="2800" dirty="0" smtClean="0"/>
              <a:t>Opkomst </a:t>
            </a:r>
            <a:r>
              <a:rPr lang="nl-NL" sz="2800" i="1" dirty="0" smtClean="0"/>
              <a:t>non-state </a:t>
            </a:r>
            <a:r>
              <a:rPr lang="nl-NL" sz="2800" i="1" dirty="0" err="1" smtClean="0"/>
              <a:t>actors</a:t>
            </a:r>
            <a:r>
              <a:rPr lang="nl-NL" sz="2800" i="1" dirty="0" smtClean="0"/>
              <a:t> </a:t>
            </a:r>
            <a:r>
              <a:rPr lang="nl-NL" sz="2800" dirty="0" smtClean="0"/>
              <a:t>(terrorisme, georganiseerde misdaad)</a:t>
            </a:r>
          </a:p>
          <a:p>
            <a:pPr>
              <a:lnSpc>
                <a:spcPct val="80000"/>
              </a:lnSpc>
              <a:buFont typeface="Arial" charset="0"/>
              <a:buChar char="•"/>
              <a:defRPr/>
            </a:pPr>
            <a:r>
              <a:rPr lang="nl-NL" sz="2800" dirty="0" smtClean="0"/>
              <a:t>Toename </a:t>
            </a:r>
            <a:r>
              <a:rPr lang="nl-NL" sz="2800" i="1" dirty="0" err="1" smtClean="0"/>
              <a:t>failed</a:t>
            </a:r>
            <a:r>
              <a:rPr lang="nl-NL" sz="2800" i="1" dirty="0" smtClean="0"/>
              <a:t> </a:t>
            </a:r>
            <a:r>
              <a:rPr lang="nl-NL" sz="2800" i="1" dirty="0" err="1" smtClean="0"/>
              <a:t>states</a:t>
            </a:r>
            <a:r>
              <a:rPr lang="nl-NL" sz="2800" i="1" dirty="0" smtClean="0"/>
              <a:t> </a:t>
            </a:r>
            <a:r>
              <a:rPr lang="nl-NL" sz="2800" dirty="0" smtClean="0"/>
              <a:t>en </a:t>
            </a:r>
            <a:r>
              <a:rPr lang="nl-NL" sz="2800" i="1" dirty="0" smtClean="0"/>
              <a:t>black holes</a:t>
            </a:r>
          </a:p>
          <a:p>
            <a:pPr>
              <a:lnSpc>
                <a:spcPct val="80000"/>
              </a:lnSpc>
              <a:buFont typeface="Arial" charset="0"/>
              <a:buChar char="•"/>
              <a:defRPr/>
            </a:pPr>
            <a:r>
              <a:rPr lang="nl-NL" sz="2800" dirty="0" smtClean="0"/>
              <a:t>Effecten van protectionisme en grondstoffennationalisme</a:t>
            </a:r>
          </a:p>
          <a:p>
            <a:pPr>
              <a:lnSpc>
                <a:spcPct val="80000"/>
              </a:lnSpc>
              <a:buFont typeface="Arial" charset="0"/>
              <a:buChar char="•"/>
              <a:defRPr/>
            </a:pPr>
            <a:r>
              <a:rPr lang="nl-NL" sz="2800" dirty="0" smtClean="0"/>
              <a:t>Stabiliteit Arabische wereld en Israel</a:t>
            </a:r>
          </a:p>
          <a:p>
            <a:pPr>
              <a:lnSpc>
                <a:spcPct val="80000"/>
              </a:lnSpc>
              <a:buFont typeface="Arial" charset="0"/>
              <a:buChar char="•"/>
              <a:defRPr/>
            </a:pPr>
            <a:r>
              <a:rPr lang="nl-NL" sz="2800" dirty="0" smtClean="0"/>
              <a:t>Prijsniveau voedsel, energie en grondstoffen </a:t>
            </a:r>
          </a:p>
          <a:p>
            <a:pPr>
              <a:lnSpc>
                <a:spcPct val="80000"/>
              </a:lnSpc>
              <a:buFont typeface="Arial" charset="0"/>
              <a:buChar char="•"/>
              <a:defRPr/>
            </a:pPr>
            <a:r>
              <a:rPr lang="nl-NL" sz="2800" dirty="0" smtClean="0"/>
              <a:t>Functioneren westerse politieke en economische model.</a:t>
            </a:r>
          </a:p>
          <a:p>
            <a:pPr>
              <a:lnSpc>
                <a:spcPct val="80000"/>
              </a:lnSpc>
              <a:buFontTx/>
              <a:buNone/>
              <a:defRPr/>
            </a:pPr>
            <a:endParaRPr lang="nl-NL" sz="1800" dirty="0" smtClean="0"/>
          </a:p>
          <a:p>
            <a:pPr>
              <a:lnSpc>
                <a:spcPct val="80000"/>
              </a:lnSpc>
              <a:buFontTx/>
              <a:buNone/>
              <a:defRPr/>
            </a:pPr>
            <a:endParaRPr lang="nl-NL" sz="1800" dirty="0" smtClean="0"/>
          </a:p>
          <a:p>
            <a:pPr lvl="1">
              <a:lnSpc>
                <a:spcPct val="80000"/>
              </a:lnSpc>
              <a:buFontTx/>
              <a:buNone/>
              <a:defRPr/>
            </a:pPr>
            <a:endParaRPr lang="nl-NL" sz="1600" dirty="0" smtClean="0"/>
          </a:p>
        </p:txBody>
      </p:sp>
    </p:spTree>
    <p:extLst>
      <p:ext uri="{BB962C8B-B14F-4D97-AF65-F5344CB8AC3E}">
        <p14:creationId xmlns:p14="http://schemas.microsoft.com/office/powerpoint/2010/main" val="574924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Presentatie </a:t>
            </a:r>
            <a:endParaRPr lang="nl-NL" dirty="0"/>
          </a:p>
        </p:txBody>
      </p:sp>
      <p:sp>
        <p:nvSpPr>
          <p:cNvPr id="3" name="Tijdelijke aanduiding voor inhoud 2"/>
          <p:cNvSpPr>
            <a:spLocks noGrp="1"/>
          </p:cNvSpPr>
          <p:nvPr>
            <p:ph idx="1"/>
          </p:nvPr>
        </p:nvSpPr>
        <p:spPr/>
        <p:txBody>
          <a:bodyPr/>
          <a:lstStyle/>
          <a:p>
            <a:r>
              <a:rPr lang="nl-NL" dirty="0" smtClean="0"/>
              <a:t>1. voorspellen is hybris</a:t>
            </a:r>
          </a:p>
          <a:p>
            <a:r>
              <a:rPr lang="nl-NL" dirty="0" smtClean="0"/>
              <a:t>2. determinanten van winners 21</a:t>
            </a:r>
            <a:r>
              <a:rPr lang="nl-NL" baseline="30000" dirty="0" smtClean="0"/>
              <a:t>ste</a:t>
            </a:r>
            <a:r>
              <a:rPr lang="nl-NL" dirty="0" smtClean="0"/>
              <a:t> eeuw</a:t>
            </a:r>
          </a:p>
          <a:p>
            <a:r>
              <a:rPr lang="nl-NL" dirty="0" smtClean="0"/>
              <a:t>2. wie is de winnaar?</a:t>
            </a:r>
          </a:p>
          <a:p>
            <a:r>
              <a:rPr lang="nl-NL" dirty="0"/>
              <a:t>4</a:t>
            </a:r>
            <a:r>
              <a:rPr lang="nl-NL" dirty="0" smtClean="0"/>
              <a:t>. gevolgen voor Nederland</a:t>
            </a:r>
            <a:endParaRPr lang="nl-NL" dirty="0"/>
          </a:p>
        </p:txBody>
      </p:sp>
    </p:spTree>
    <p:extLst>
      <p:ext uri="{BB962C8B-B14F-4D97-AF65-F5344CB8AC3E}">
        <p14:creationId xmlns:p14="http://schemas.microsoft.com/office/powerpoint/2010/main" val="1677375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sz="6000" dirty="0" smtClean="0">
                <a:solidFill>
                  <a:srgbClr val="FF0000"/>
                </a:solidFill>
              </a:rPr>
              <a:t>Politieke risico’s: factoren </a:t>
            </a:r>
          </a:p>
        </p:txBody>
      </p:sp>
      <p:sp>
        <p:nvSpPr>
          <p:cNvPr id="9219" name="Rectangle 3"/>
          <p:cNvSpPr>
            <a:spLocks noGrp="1" noChangeArrowheads="1"/>
          </p:cNvSpPr>
          <p:nvPr>
            <p:ph idx="1"/>
          </p:nvPr>
        </p:nvSpPr>
        <p:spPr>
          <a:xfrm>
            <a:off x="395536" y="1988840"/>
            <a:ext cx="8229600" cy="4525963"/>
          </a:xfrm>
        </p:spPr>
        <p:txBody>
          <a:bodyPr/>
          <a:lstStyle/>
          <a:p>
            <a:pPr eaLnBrk="1" hangingPunct="1">
              <a:lnSpc>
                <a:spcPct val="90000"/>
              </a:lnSpc>
            </a:pPr>
            <a:r>
              <a:rPr lang="nl-NL" sz="3000" dirty="0" smtClean="0"/>
              <a:t>Demografie: vergrijzing, </a:t>
            </a:r>
            <a:r>
              <a:rPr lang="nl-NL" sz="3000" dirty="0" err="1" smtClean="0"/>
              <a:t>youth</a:t>
            </a:r>
            <a:r>
              <a:rPr lang="nl-NL" sz="3000" dirty="0" smtClean="0"/>
              <a:t> </a:t>
            </a:r>
            <a:r>
              <a:rPr lang="nl-NL" sz="3000" dirty="0" err="1" smtClean="0"/>
              <a:t>bulges</a:t>
            </a:r>
            <a:endParaRPr lang="nl-NL" sz="3000" dirty="0" smtClean="0"/>
          </a:p>
          <a:p>
            <a:pPr eaLnBrk="1" hangingPunct="1">
              <a:lnSpc>
                <a:spcPct val="90000"/>
              </a:lnSpc>
            </a:pPr>
            <a:r>
              <a:rPr lang="nl-NL" sz="3000" dirty="0" smtClean="0"/>
              <a:t>Economie: werkloosheid, inkomensongelijkheid, schulden</a:t>
            </a:r>
          </a:p>
          <a:p>
            <a:pPr eaLnBrk="1" hangingPunct="1">
              <a:lnSpc>
                <a:spcPct val="90000"/>
              </a:lnSpc>
            </a:pPr>
            <a:r>
              <a:rPr lang="nl-NL" sz="3000" dirty="0" smtClean="0"/>
              <a:t>Klimaatverandering: migratie, economische effecten</a:t>
            </a:r>
          </a:p>
          <a:p>
            <a:pPr eaLnBrk="1" hangingPunct="1">
              <a:lnSpc>
                <a:spcPct val="90000"/>
              </a:lnSpc>
            </a:pPr>
            <a:r>
              <a:rPr lang="nl-NL" sz="3000" dirty="0" smtClean="0"/>
              <a:t>Sociale stabiliteit: homogeniteit, onderwijsniveau</a:t>
            </a:r>
          </a:p>
          <a:p>
            <a:pPr eaLnBrk="1" hangingPunct="1">
              <a:lnSpc>
                <a:spcPct val="90000"/>
              </a:lnSpc>
            </a:pPr>
            <a:r>
              <a:rPr lang="nl-NL" sz="3000" dirty="0" smtClean="0"/>
              <a:t>Afhankelijkheden: grondstoffen, energie</a:t>
            </a:r>
          </a:p>
          <a:p>
            <a:pPr eaLnBrk="1" hangingPunct="1">
              <a:lnSpc>
                <a:spcPct val="90000"/>
              </a:lnSpc>
            </a:pPr>
            <a:r>
              <a:rPr lang="nl-NL" sz="3000" dirty="0" smtClean="0"/>
              <a:t>Interne stabiliteit: legitimiteit, corruptie</a:t>
            </a:r>
          </a:p>
          <a:p>
            <a:pPr eaLnBrk="1" hangingPunct="1">
              <a:lnSpc>
                <a:spcPct val="90000"/>
              </a:lnSpc>
              <a:buFontTx/>
              <a:buNone/>
            </a:pPr>
            <a:endParaRPr lang="nl-NL" dirty="0" smtClean="0"/>
          </a:p>
        </p:txBody>
      </p:sp>
    </p:spTree>
    <p:extLst>
      <p:ext uri="{BB962C8B-B14F-4D97-AF65-F5344CB8AC3E}">
        <p14:creationId xmlns:p14="http://schemas.microsoft.com/office/powerpoint/2010/main" val="1272028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FF0000"/>
                </a:solidFill>
              </a:rPr>
              <a:t>De Arabische opstanden: </a:t>
            </a:r>
            <a:br>
              <a:rPr lang="nl-NL" dirty="0">
                <a:solidFill>
                  <a:srgbClr val="FF0000"/>
                </a:solidFill>
              </a:rPr>
            </a:br>
            <a:r>
              <a:rPr lang="nl-NL" dirty="0">
                <a:solidFill>
                  <a:srgbClr val="FF0000"/>
                </a:solidFill>
              </a:rPr>
              <a:t>alles komt samen</a:t>
            </a:r>
          </a:p>
        </p:txBody>
      </p:sp>
      <p:pic>
        <p:nvPicPr>
          <p:cNvPr id="4" name="Content Placeholder 3" descr="arabische opstanden 01.jpg"/>
          <p:cNvPicPr>
            <a:picLocks noGrp="1" noChangeAspect="1"/>
          </p:cNvPicPr>
          <p:nvPr>
            <p:ph idx="1"/>
          </p:nvPr>
        </p:nvPicPr>
        <p:blipFill>
          <a:blip r:embed="rId2" cstate="print"/>
          <a:stretch>
            <a:fillRect/>
          </a:stretch>
        </p:blipFill>
        <p:spPr>
          <a:xfrm>
            <a:off x="762000" y="1724819"/>
            <a:ext cx="7620000" cy="4276725"/>
          </a:xfrm>
        </p:spPr>
      </p:pic>
    </p:spTree>
    <p:extLst>
      <p:ext uri="{BB962C8B-B14F-4D97-AF65-F5344CB8AC3E}">
        <p14:creationId xmlns:p14="http://schemas.microsoft.com/office/powerpoint/2010/main" val="842265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nl-NL" sz="6600" dirty="0" smtClean="0">
                <a:solidFill>
                  <a:srgbClr val="FF0000"/>
                </a:solidFill>
              </a:rPr>
              <a:t>Arabische opstanden</a:t>
            </a:r>
          </a:p>
        </p:txBody>
      </p:sp>
      <p:sp>
        <p:nvSpPr>
          <p:cNvPr id="30723" name="Rectangle 3"/>
          <p:cNvSpPr>
            <a:spLocks noGrp="1" noChangeArrowheads="1"/>
          </p:cNvSpPr>
          <p:nvPr>
            <p:ph idx="1"/>
          </p:nvPr>
        </p:nvSpPr>
        <p:spPr>
          <a:xfrm>
            <a:off x="457200" y="1600200"/>
            <a:ext cx="8229600" cy="4853136"/>
          </a:xfrm>
        </p:spPr>
        <p:txBody>
          <a:bodyPr>
            <a:normAutofit lnSpcReduction="10000"/>
          </a:bodyPr>
          <a:lstStyle/>
          <a:p>
            <a:pPr>
              <a:lnSpc>
                <a:spcPct val="90000"/>
              </a:lnSpc>
              <a:buFont typeface="Arial" charset="0"/>
              <a:buNone/>
              <a:defRPr/>
            </a:pPr>
            <a:r>
              <a:rPr lang="nl-NL" sz="2800" b="1" dirty="0" smtClean="0"/>
              <a:t>Aanleiding:</a:t>
            </a:r>
          </a:p>
          <a:p>
            <a:pPr>
              <a:lnSpc>
                <a:spcPct val="90000"/>
              </a:lnSpc>
              <a:buFont typeface="Arial" charset="0"/>
              <a:buChar char="•"/>
              <a:defRPr/>
            </a:pPr>
            <a:r>
              <a:rPr lang="nl-NL" sz="2800" dirty="0" smtClean="0"/>
              <a:t>Oplopende voedselprijzen</a:t>
            </a:r>
          </a:p>
          <a:p>
            <a:pPr>
              <a:lnSpc>
                <a:spcPct val="90000"/>
              </a:lnSpc>
              <a:buFont typeface="Arial" charset="0"/>
              <a:buChar char="•"/>
              <a:defRPr/>
            </a:pPr>
            <a:r>
              <a:rPr lang="nl-NL" sz="2800" dirty="0" err="1" smtClean="0"/>
              <a:t>Youth</a:t>
            </a:r>
            <a:r>
              <a:rPr lang="nl-NL" sz="2800" dirty="0" smtClean="0"/>
              <a:t> </a:t>
            </a:r>
            <a:r>
              <a:rPr lang="nl-NL" sz="2800" dirty="0" err="1" smtClean="0"/>
              <a:t>bulges</a:t>
            </a:r>
            <a:endParaRPr lang="nl-NL" sz="2800" dirty="0" smtClean="0"/>
          </a:p>
          <a:p>
            <a:pPr>
              <a:lnSpc>
                <a:spcPct val="90000"/>
              </a:lnSpc>
              <a:buFont typeface="Arial" charset="0"/>
              <a:buChar char="•"/>
              <a:defRPr/>
            </a:pPr>
            <a:r>
              <a:rPr lang="nl-NL" sz="2800" dirty="0" smtClean="0"/>
              <a:t>Relatief hoog opleidingsniveau</a:t>
            </a:r>
          </a:p>
          <a:p>
            <a:pPr>
              <a:lnSpc>
                <a:spcPct val="90000"/>
              </a:lnSpc>
              <a:buFont typeface="Arial" charset="0"/>
              <a:buChar char="•"/>
              <a:defRPr/>
            </a:pPr>
            <a:r>
              <a:rPr lang="nl-NL" sz="2800" dirty="0" smtClean="0"/>
              <a:t>Corruptie</a:t>
            </a:r>
          </a:p>
          <a:p>
            <a:pPr>
              <a:lnSpc>
                <a:spcPct val="90000"/>
              </a:lnSpc>
              <a:buFont typeface="Arial" charset="0"/>
              <a:buChar char="•"/>
              <a:defRPr/>
            </a:pPr>
            <a:r>
              <a:rPr lang="nl-NL" sz="2800" dirty="0" smtClean="0"/>
              <a:t>Illegitieme regeringen</a:t>
            </a:r>
          </a:p>
          <a:p>
            <a:pPr>
              <a:lnSpc>
                <a:spcPct val="90000"/>
              </a:lnSpc>
              <a:buFont typeface="Arial" charset="0"/>
              <a:buNone/>
              <a:defRPr/>
            </a:pPr>
            <a:r>
              <a:rPr lang="nl-NL" sz="2800" b="1" dirty="0" smtClean="0"/>
              <a:t>Gevolgen: </a:t>
            </a:r>
          </a:p>
          <a:p>
            <a:pPr>
              <a:lnSpc>
                <a:spcPct val="90000"/>
              </a:lnSpc>
              <a:buFont typeface="Arial" charset="0"/>
              <a:buChar char="•"/>
              <a:defRPr/>
            </a:pPr>
            <a:r>
              <a:rPr lang="nl-NL" sz="2800" dirty="0" smtClean="0"/>
              <a:t>Verder oplopende olieprijs </a:t>
            </a:r>
          </a:p>
          <a:p>
            <a:pPr>
              <a:lnSpc>
                <a:spcPct val="90000"/>
              </a:lnSpc>
              <a:buFont typeface="Arial" charset="0"/>
              <a:buChar char="•"/>
              <a:defRPr/>
            </a:pPr>
            <a:r>
              <a:rPr lang="nl-NL" sz="2800" dirty="0" smtClean="0"/>
              <a:t>Vluchtelingen </a:t>
            </a:r>
          </a:p>
          <a:p>
            <a:pPr>
              <a:lnSpc>
                <a:spcPct val="90000"/>
              </a:lnSpc>
              <a:buFont typeface="Arial" charset="0"/>
              <a:buChar char="•"/>
              <a:defRPr/>
            </a:pPr>
            <a:r>
              <a:rPr lang="nl-NL" sz="2800" dirty="0" smtClean="0"/>
              <a:t>Instabiliteit in regio</a:t>
            </a:r>
          </a:p>
          <a:p>
            <a:pPr>
              <a:lnSpc>
                <a:spcPct val="90000"/>
              </a:lnSpc>
              <a:buFont typeface="Arial" charset="0"/>
              <a:buChar char="•"/>
              <a:defRPr/>
            </a:pPr>
            <a:r>
              <a:rPr lang="nl-NL" sz="2800" dirty="0" smtClean="0"/>
              <a:t>Roep om democratie</a:t>
            </a:r>
          </a:p>
          <a:p>
            <a:pPr>
              <a:lnSpc>
                <a:spcPct val="90000"/>
              </a:lnSpc>
              <a:buFont typeface="Arial" charset="0"/>
              <a:buChar char="•"/>
              <a:defRPr/>
            </a:pPr>
            <a:endParaRPr lang="nl-NL" sz="2800" dirty="0" smtClean="0"/>
          </a:p>
          <a:p>
            <a:pPr>
              <a:lnSpc>
                <a:spcPct val="90000"/>
              </a:lnSpc>
              <a:buFontTx/>
              <a:buNone/>
              <a:defRPr/>
            </a:pPr>
            <a:endParaRPr lang="nl-NL" sz="2800" dirty="0" smtClean="0"/>
          </a:p>
        </p:txBody>
      </p:sp>
    </p:spTree>
    <p:extLst>
      <p:ext uri="{BB962C8B-B14F-4D97-AF65-F5344CB8AC3E}">
        <p14:creationId xmlns:p14="http://schemas.microsoft.com/office/powerpoint/2010/main" val="2234785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t>Defensieuitgaven</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370804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Defensie % BNP en aantal soldaten</a:t>
            </a:r>
            <a:endParaRPr lang="nl-NL" dirty="0"/>
          </a:p>
        </p:txBody>
      </p:sp>
      <p:sp>
        <p:nvSpPr>
          <p:cNvPr id="3" name="Tijdelijke aanduiding voor inhoud 2"/>
          <p:cNvSpPr>
            <a:spLocks noGrp="1"/>
          </p:cNvSpPr>
          <p:nvPr>
            <p:ph idx="1"/>
          </p:nvPr>
        </p:nvSpPr>
        <p:spPr/>
        <p:txBody>
          <a:bodyPr/>
          <a:lstStyle/>
          <a:p>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80512" cy="538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60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2012 Chinese defensie 1/3 VS</a:t>
            </a:r>
            <a:endParaRPr lang="nl-NL" dirty="0"/>
          </a:p>
        </p:txBody>
      </p:sp>
      <p:sp>
        <p:nvSpPr>
          <p:cNvPr id="3" name="Tijdelijke aanduiding voor inhoud 2"/>
          <p:cNvSpPr>
            <a:spLocks noGrp="1"/>
          </p:cNvSpPr>
          <p:nvPr>
            <p:ph idx="1"/>
          </p:nvPr>
        </p:nvSpPr>
        <p:spPr/>
        <p:txBody>
          <a:bodyPr>
            <a:normAutofit/>
          </a:bodyPr>
          <a:lstStyle/>
          <a:p>
            <a:r>
              <a:rPr lang="nl-NL" dirty="0" smtClean="0"/>
              <a:t>VS 600 miljard</a:t>
            </a:r>
          </a:p>
          <a:p>
            <a:r>
              <a:rPr lang="nl-NL" dirty="0" smtClean="0"/>
              <a:t>China 215 miljard, officieel plus niet officieel</a:t>
            </a:r>
          </a:p>
          <a:p>
            <a:r>
              <a:rPr lang="en-US" dirty="0" smtClean="0"/>
              <a:t>China, </a:t>
            </a:r>
            <a:r>
              <a:rPr lang="en-US" dirty="0" err="1" smtClean="0"/>
              <a:t>laatste</a:t>
            </a:r>
            <a:r>
              <a:rPr lang="en-US" dirty="0" smtClean="0"/>
              <a:t> 20 </a:t>
            </a:r>
            <a:r>
              <a:rPr lang="en-US" dirty="0" err="1" smtClean="0"/>
              <a:t>jaar</a:t>
            </a:r>
            <a:r>
              <a:rPr lang="en-US" dirty="0" smtClean="0"/>
              <a:t> double digit </a:t>
            </a:r>
            <a:r>
              <a:rPr lang="en-US" dirty="0" err="1" smtClean="0"/>
              <a:t>groei</a:t>
            </a:r>
            <a:endParaRPr lang="en-US" dirty="0" smtClean="0"/>
          </a:p>
          <a:p>
            <a:r>
              <a:rPr lang="en-US" dirty="0" smtClean="0"/>
              <a:t>2012 10.7 % </a:t>
            </a:r>
            <a:r>
              <a:rPr lang="en-US" dirty="0" err="1" smtClean="0"/>
              <a:t>groei</a:t>
            </a:r>
            <a:r>
              <a:rPr lang="en-US" dirty="0" smtClean="0"/>
              <a:t>  </a:t>
            </a:r>
          </a:p>
          <a:p>
            <a:r>
              <a:rPr lang="en-US" dirty="0" smtClean="0"/>
              <a:t>China </a:t>
            </a:r>
            <a:r>
              <a:rPr lang="en-US" dirty="0" err="1" smtClean="0"/>
              <a:t>na</a:t>
            </a:r>
            <a:r>
              <a:rPr lang="en-US" dirty="0" smtClean="0"/>
              <a:t> VS de </a:t>
            </a:r>
            <a:r>
              <a:rPr lang="en-US" dirty="0" err="1" smtClean="0"/>
              <a:t>hoogste</a:t>
            </a:r>
            <a:r>
              <a:rPr lang="en-US" dirty="0" smtClean="0"/>
              <a:t> </a:t>
            </a:r>
            <a:r>
              <a:rPr lang="en-US" dirty="0" err="1" smtClean="0"/>
              <a:t>defensieuitgaven</a:t>
            </a:r>
            <a:endParaRPr lang="en-US" dirty="0" smtClean="0"/>
          </a:p>
          <a:p>
            <a:r>
              <a:rPr lang="en-US" dirty="0" err="1" smtClean="0"/>
              <a:t>Indien</a:t>
            </a:r>
            <a:r>
              <a:rPr lang="en-US" dirty="0" smtClean="0"/>
              <a:t> </a:t>
            </a:r>
            <a:r>
              <a:rPr lang="en-US" dirty="0" err="1" smtClean="0"/>
              <a:t>econ.groei</a:t>
            </a:r>
            <a:r>
              <a:rPr lang="en-US" dirty="0" smtClean="0"/>
              <a:t> </a:t>
            </a:r>
            <a:r>
              <a:rPr lang="en-US" dirty="0" err="1" smtClean="0"/>
              <a:t>aanblijft</a:t>
            </a:r>
            <a:r>
              <a:rPr lang="en-US" dirty="0" smtClean="0"/>
              <a:t> </a:t>
            </a:r>
            <a:r>
              <a:rPr lang="en-US" dirty="0" err="1" smtClean="0"/>
              <a:t>heeft</a:t>
            </a:r>
            <a:r>
              <a:rPr lang="en-US" dirty="0" smtClean="0"/>
              <a:t> China in 2028 </a:t>
            </a:r>
            <a:r>
              <a:rPr lang="en-US" dirty="0" err="1" smtClean="0"/>
              <a:t>niveau</a:t>
            </a:r>
            <a:r>
              <a:rPr lang="en-US" dirty="0" smtClean="0"/>
              <a:t> van </a:t>
            </a:r>
          </a:p>
          <a:p>
            <a:r>
              <a:rPr lang="nl-NL" dirty="0" smtClean="0"/>
              <a:t>Azië</a:t>
            </a:r>
            <a:r>
              <a:rPr lang="en-US" dirty="0" smtClean="0"/>
              <a:t> </a:t>
            </a:r>
            <a:r>
              <a:rPr lang="en-US" dirty="0" err="1" smtClean="0"/>
              <a:t>geeft</a:t>
            </a:r>
            <a:r>
              <a:rPr lang="en-US" dirty="0" smtClean="0"/>
              <a:t> </a:t>
            </a:r>
            <a:r>
              <a:rPr lang="en-US" dirty="0" err="1" smtClean="0"/>
              <a:t>meer</a:t>
            </a:r>
            <a:r>
              <a:rPr lang="en-US" dirty="0" smtClean="0"/>
              <a:t> </a:t>
            </a:r>
            <a:r>
              <a:rPr lang="en-US" dirty="0" err="1" smtClean="0"/>
              <a:t>uit</a:t>
            </a:r>
            <a:r>
              <a:rPr lang="en-US" dirty="0" smtClean="0"/>
              <a:t> </a:t>
            </a:r>
            <a:r>
              <a:rPr lang="en-US" dirty="0" err="1" smtClean="0"/>
              <a:t>dan</a:t>
            </a:r>
            <a:r>
              <a:rPr lang="en-US" dirty="0" smtClean="0"/>
              <a:t> EU (</a:t>
            </a:r>
            <a:r>
              <a:rPr lang="en-US" dirty="0" err="1" smtClean="0"/>
              <a:t>terug</a:t>
            </a:r>
            <a:r>
              <a:rPr lang="en-US" dirty="0" smtClean="0"/>
              <a:t> 2006 </a:t>
            </a:r>
            <a:r>
              <a:rPr lang="en-US" dirty="0" err="1" smtClean="0"/>
              <a:t>niveau</a:t>
            </a:r>
            <a:r>
              <a:rPr lang="en-US" dirty="0" smtClean="0"/>
              <a:t>)</a:t>
            </a:r>
            <a:endParaRPr lang="nl-NL" dirty="0"/>
          </a:p>
        </p:txBody>
      </p:sp>
    </p:spTree>
    <p:extLst>
      <p:ext uri="{BB962C8B-B14F-4D97-AF65-F5344CB8AC3E}">
        <p14:creationId xmlns:p14="http://schemas.microsoft.com/office/powerpoint/2010/main" val="153199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Afbeelding 3" descr="IndianOceanCharts-02.png"/>
          <p:cNvPicPr>
            <a:picLocks noChangeAspect="1"/>
          </p:cNvPicPr>
          <p:nvPr/>
        </p:nvPicPr>
        <p:blipFill>
          <a:blip r:embed="rId3" cstate="print"/>
          <a:srcRect/>
          <a:stretch>
            <a:fillRect/>
          </a:stretch>
        </p:blipFill>
        <p:spPr bwMode="auto">
          <a:xfrm>
            <a:off x="1403350" y="1125538"/>
            <a:ext cx="6670675" cy="5072062"/>
          </a:xfrm>
          <a:prstGeom prst="rect">
            <a:avLst/>
          </a:prstGeom>
          <a:noFill/>
          <a:ln w="9525">
            <a:noFill/>
            <a:miter lim="800000"/>
            <a:headEnd/>
            <a:tailEnd/>
          </a:ln>
        </p:spPr>
      </p:pic>
      <p:sp>
        <p:nvSpPr>
          <p:cNvPr id="2" name="Title 1"/>
          <p:cNvSpPr>
            <a:spLocks noGrp="1"/>
          </p:cNvSpPr>
          <p:nvPr>
            <p:ph type="title"/>
          </p:nvPr>
        </p:nvSpPr>
        <p:spPr>
          <a:xfrm>
            <a:off x="457200" y="274638"/>
            <a:ext cx="8229600" cy="706437"/>
          </a:xfrm>
        </p:spPr>
        <p:txBody>
          <a:bodyPr rtlCol="0">
            <a:noAutofit/>
          </a:bodyPr>
          <a:lstStyle/>
          <a:p>
            <a:pPr fontAlgn="auto">
              <a:spcAft>
                <a:spcPts val="0"/>
              </a:spcAft>
              <a:defRPr/>
            </a:pPr>
            <a:r>
              <a:rPr lang="nl-NL" sz="5400" dirty="0" smtClean="0">
                <a:solidFill>
                  <a:srgbClr val="FF0000"/>
                </a:solidFill>
              </a:rPr>
              <a:t>Militarisering in Azië</a:t>
            </a:r>
            <a:endParaRPr lang="nl-NL" sz="5400" dirty="0">
              <a:solidFill>
                <a:srgbClr val="FF0000"/>
              </a:solidFill>
            </a:endParaRPr>
          </a:p>
        </p:txBody>
      </p:sp>
    </p:spTree>
    <p:extLst>
      <p:ext uri="{BB962C8B-B14F-4D97-AF65-F5344CB8AC3E}">
        <p14:creationId xmlns:p14="http://schemas.microsoft.com/office/powerpoint/2010/main" val="13311585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smtClean="0"/>
              <a:t>WATERSCHAARSTE</a:t>
            </a:r>
            <a:endParaRPr lang="nl-NL" dirty="0"/>
          </a:p>
        </p:txBody>
      </p:sp>
      <p:sp>
        <p:nvSpPr>
          <p:cNvPr id="4" name="Ondertitel 3"/>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9881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Bild 3"/>
          <p:cNvPicPr>
            <a:picLocks noChangeAspect="1" noChangeArrowheads="1"/>
          </p:cNvPicPr>
          <p:nvPr/>
        </p:nvPicPr>
        <p:blipFill>
          <a:blip r:embed="rId2" cstate="print"/>
          <a:srcRect/>
          <a:stretch>
            <a:fillRect/>
          </a:stretch>
        </p:blipFill>
        <p:spPr bwMode="auto">
          <a:xfrm>
            <a:off x="0" y="-14816"/>
            <a:ext cx="9144000" cy="6889680"/>
          </a:xfrm>
          <a:prstGeom prst="rect">
            <a:avLst/>
          </a:prstGeom>
          <a:noFill/>
          <a:ln w="9525">
            <a:noFill/>
            <a:miter lim="800000"/>
            <a:headEnd/>
            <a:tailEnd/>
          </a:ln>
        </p:spPr>
      </p:pic>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516876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Autofit/>
          </a:bodyPr>
          <a:lstStyle/>
          <a:p>
            <a:pPr eaLnBrk="1" hangingPunct="1">
              <a:defRPr/>
            </a:pPr>
            <a:r>
              <a:rPr lang="nl-NL" dirty="0">
                <a:solidFill>
                  <a:srgbClr val="FF0000"/>
                </a:solidFill>
              </a:rPr>
              <a:t>Waterschaarste is de belangrijkste katalysator voor voedselcrises</a:t>
            </a:r>
          </a:p>
        </p:txBody>
      </p:sp>
      <p:sp>
        <p:nvSpPr>
          <p:cNvPr id="15363" name="Content Placeholder 2"/>
          <p:cNvSpPr>
            <a:spLocks noGrp="1"/>
          </p:cNvSpPr>
          <p:nvPr>
            <p:ph idx="4294967295"/>
          </p:nvPr>
        </p:nvSpPr>
        <p:spPr>
          <a:xfrm>
            <a:off x="323528" y="2060849"/>
            <a:ext cx="8229600" cy="4032448"/>
          </a:xfrm>
        </p:spPr>
        <p:txBody>
          <a:bodyPr/>
          <a:lstStyle/>
          <a:p>
            <a:pPr eaLnBrk="1" hangingPunct="1">
              <a:lnSpc>
                <a:spcPct val="80000"/>
              </a:lnSpc>
            </a:pPr>
            <a:r>
              <a:rPr lang="nl-NL" sz="2800" dirty="0" smtClean="0"/>
              <a:t>Geen absolute schaarste, maar lokale beschikbaarheid</a:t>
            </a:r>
          </a:p>
          <a:p>
            <a:pPr eaLnBrk="1" hangingPunct="1">
              <a:lnSpc>
                <a:spcPct val="80000"/>
              </a:lnSpc>
            </a:pPr>
            <a:r>
              <a:rPr lang="nl-NL" sz="2800" dirty="0" smtClean="0"/>
              <a:t>Rond 2030 zullen Noord Afrika, het Midden Oosten, centraal Azië, India, grote delen van China te maken krijgen met toenemende waterschaarste. </a:t>
            </a:r>
          </a:p>
          <a:p>
            <a:pPr eaLnBrk="1" hangingPunct="1">
              <a:lnSpc>
                <a:spcPct val="80000"/>
              </a:lnSpc>
            </a:pPr>
            <a:r>
              <a:rPr lang="nl-NL" sz="2800" dirty="0" smtClean="0"/>
              <a:t>Snelle verandering van de hoeveelheid beschikbaar water is een indicator voor ontstaan van conflicten</a:t>
            </a:r>
          </a:p>
          <a:p>
            <a:pPr eaLnBrk="1" hangingPunct="1">
              <a:lnSpc>
                <a:spcPct val="80000"/>
              </a:lnSpc>
            </a:pPr>
            <a:r>
              <a:rPr lang="nl-NL" sz="2800" dirty="0" smtClean="0"/>
              <a:t>Beschikbaarheid wordt beïnvloed door klimaatverandering en beleid van overheden</a:t>
            </a:r>
          </a:p>
          <a:p>
            <a:pPr eaLnBrk="1" hangingPunct="1">
              <a:lnSpc>
                <a:spcPct val="80000"/>
              </a:lnSpc>
            </a:pPr>
            <a:endParaRPr lang="nl-NL" sz="3000" dirty="0" smtClean="0"/>
          </a:p>
        </p:txBody>
      </p:sp>
    </p:spTree>
    <p:extLst>
      <p:ext uri="{BB962C8B-B14F-4D97-AF65-F5344CB8AC3E}">
        <p14:creationId xmlns:p14="http://schemas.microsoft.com/office/powerpoint/2010/main" val="580495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Deel I: voorspellen is hybris</a:t>
            </a:r>
            <a:endParaRPr lang="nl-NL" dirty="0"/>
          </a:p>
        </p:txBody>
      </p:sp>
      <p:sp>
        <p:nvSpPr>
          <p:cNvPr id="5" name="Ondertitel 4"/>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068002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Klimaat Verandering?</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610810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274638"/>
            <a:ext cx="8229600" cy="1143000"/>
          </a:xfrm>
        </p:spPr>
        <p:txBody>
          <a:bodyPr/>
          <a:lstStyle/>
          <a:p>
            <a:pPr eaLnBrk="1" hangingPunct="1"/>
            <a:r>
              <a:rPr lang="nl-NL" sz="4000" dirty="0" smtClean="0"/>
              <a:t>        </a:t>
            </a:r>
            <a:r>
              <a:rPr lang="nl-NL" sz="4800" dirty="0" smtClean="0">
                <a:solidFill>
                  <a:srgbClr val="FF0000"/>
                </a:solidFill>
              </a:rPr>
              <a:t>Effecten klimaatverandering</a:t>
            </a:r>
          </a:p>
        </p:txBody>
      </p:sp>
      <p:pic>
        <p:nvPicPr>
          <p:cNvPr id="17411" name="Picture 2"/>
          <p:cNvPicPr>
            <a:picLocks noChangeAspect="1" noChangeArrowheads="1"/>
          </p:cNvPicPr>
          <p:nvPr/>
        </p:nvPicPr>
        <p:blipFill>
          <a:blip r:embed="rId3" cstate="print"/>
          <a:srcRect/>
          <a:stretch>
            <a:fillRect/>
          </a:stretch>
        </p:blipFill>
        <p:spPr bwMode="auto">
          <a:xfrm>
            <a:off x="1116013" y="1671638"/>
            <a:ext cx="7056437" cy="4565650"/>
          </a:xfrm>
          <a:prstGeom prst="rect">
            <a:avLst/>
          </a:prstGeom>
          <a:noFill/>
          <a:ln w="9525">
            <a:noFill/>
            <a:miter lim="800000"/>
            <a:headEnd/>
            <a:tailEnd/>
          </a:ln>
        </p:spPr>
      </p:pic>
    </p:spTree>
    <p:extLst>
      <p:ext uri="{BB962C8B-B14F-4D97-AF65-F5344CB8AC3E}">
        <p14:creationId xmlns:p14="http://schemas.microsoft.com/office/powerpoint/2010/main" val="2762981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Klimaat: onzekerheid</a:t>
            </a:r>
            <a:endParaRPr lang="nl-NL" dirty="0"/>
          </a:p>
        </p:txBody>
      </p:sp>
      <p:sp>
        <p:nvSpPr>
          <p:cNvPr id="3" name="Tijdelijke aanduiding voor inhoud 2"/>
          <p:cNvSpPr>
            <a:spLocks noGrp="1"/>
          </p:cNvSpPr>
          <p:nvPr>
            <p:ph idx="1"/>
          </p:nvPr>
        </p:nvSpPr>
        <p:spPr/>
        <p:txBody>
          <a:bodyPr/>
          <a:lstStyle/>
          <a:p>
            <a:r>
              <a:rPr lang="nl-NL" dirty="0" smtClean="0"/>
              <a:t>Het weer verandert, klimaat is onzeker</a:t>
            </a:r>
          </a:p>
          <a:p>
            <a:r>
              <a:rPr lang="nl-NL" dirty="0" smtClean="0"/>
              <a:t>Indien zeespiegel zou stijgen, welke landen hebben dan problemen?</a:t>
            </a:r>
            <a:endParaRPr lang="nl-NL" dirty="0"/>
          </a:p>
        </p:txBody>
      </p:sp>
    </p:spTree>
    <p:extLst>
      <p:ext uri="{BB962C8B-B14F-4D97-AF65-F5344CB8AC3E}">
        <p14:creationId xmlns:p14="http://schemas.microsoft.com/office/powerpoint/2010/main" val="1630986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Zeespiegel stijgt echt sinds 1870</a:t>
            </a:r>
            <a:endParaRPr lang="nl-NL" dirty="0"/>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0768"/>
            <a:ext cx="9144000" cy="527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682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6" y="44625"/>
            <a:ext cx="9108704"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4357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Sinds 1992 3 mm stijging per jaar</a:t>
            </a:r>
            <a:endParaRPr lang="nl-NL" dirty="0"/>
          </a:p>
        </p:txBody>
      </p:sp>
      <p:sp>
        <p:nvSpPr>
          <p:cNvPr id="3" name="Tijdelijke aanduiding voor inhoud 2"/>
          <p:cNvSpPr>
            <a:spLocks noGrp="1"/>
          </p:cNvSpPr>
          <p:nvPr>
            <p:ph idx="1"/>
          </p:nvPr>
        </p:nvSpPr>
        <p:spPr/>
        <p:txBody>
          <a:bodyPr>
            <a:normAutofit fontScale="85000" lnSpcReduction="10000"/>
          </a:bodyPr>
          <a:lstStyle/>
          <a:p>
            <a:r>
              <a:rPr lang="en-US" dirty="0"/>
              <a:t>Records and research show that sea level has been steadily rising at a rate of </a:t>
            </a:r>
            <a:r>
              <a:rPr lang="en-US" dirty="0">
                <a:solidFill>
                  <a:srgbClr val="FF0000"/>
                </a:solidFill>
              </a:rPr>
              <a:t>1 to 2.5 millimeters </a:t>
            </a:r>
            <a:r>
              <a:rPr lang="en-US" dirty="0"/>
              <a:t>(0.04 to 0.1 inches) per year since 1900.</a:t>
            </a:r>
          </a:p>
          <a:p>
            <a:endParaRPr lang="en-US" dirty="0"/>
          </a:p>
          <a:p>
            <a:r>
              <a:rPr lang="en-US" dirty="0"/>
              <a:t>This rate may be increasing. Since 1992, new methods of satellite altimetry (the measurement of elevation or altitude) indicate a rate of rise of </a:t>
            </a:r>
            <a:r>
              <a:rPr lang="en-US" dirty="0">
                <a:solidFill>
                  <a:srgbClr val="FF0000"/>
                </a:solidFill>
              </a:rPr>
              <a:t>3 millimeters </a:t>
            </a:r>
            <a:r>
              <a:rPr lang="en-US" dirty="0"/>
              <a:t>(0.12 inches) per year.</a:t>
            </a:r>
          </a:p>
          <a:p>
            <a:endParaRPr lang="en-US" dirty="0"/>
          </a:p>
          <a:p>
            <a:r>
              <a:rPr lang="en-US" dirty="0"/>
              <a:t>This is a significantly larger rate than the sea-level rise averaged over the last several thousand years. </a:t>
            </a:r>
            <a:endParaRPr lang="nl-NL" dirty="0"/>
          </a:p>
        </p:txBody>
      </p:sp>
    </p:spTree>
    <p:extLst>
      <p:ext uri="{BB962C8B-B14F-4D97-AF65-F5344CB8AC3E}">
        <p14:creationId xmlns:p14="http://schemas.microsoft.com/office/powerpoint/2010/main" val="31816056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Kwetsbare gebieden voor zeespiegel &gt;</a:t>
            </a:r>
            <a:endParaRPr lang="nl-NL" dirty="0"/>
          </a:p>
        </p:txBody>
      </p:sp>
      <p:sp>
        <p:nvSpPr>
          <p:cNvPr id="3" name="Tijdelijke aanduiding voor inhoud 2"/>
          <p:cNvSpPr>
            <a:spLocks noGrp="1"/>
          </p:cNvSpPr>
          <p:nvPr>
            <p:ph idx="1"/>
          </p:nvPr>
        </p:nvSpPr>
        <p:spPr/>
        <p:txBody>
          <a:bodyPr/>
          <a:lstStyle/>
          <a:p>
            <a:endParaRPr lang="nl-NL" dirty="0"/>
          </a:p>
        </p:txBody>
      </p:sp>
      <p:grpSp>
        <p:nvGrpSpPr>
          <p:cNvPr id="10" name="Group 38"/>
          <p:cNvGrpSpPr>
            <a:grpSpLocks/>
          </p:cNvGrpSpPr>
          <p:nvPr/>
        </p:nvGrpSpPr>
        <p:grpSpPr bwMode="auto">
          <a:xfrm>
            <a:off x="2722563" y="2016125"/>
            <a:ext cx="973137" cy="1266825"/>
            <a:chOff x="1564" y="837"/>
            <a:chExt cx="613" cy="798"/>
          </a:xfrm>
        </p:grpSpPr>
        <p:sp>
          <p:nvSpPr>
            <p:cNvPr id="11" name="Freeform 34"/>
            <p:cNvSpPr>
              <a:spLocks/>
            </p:cNvSpPr>
            <p:nvPr/>
          </p:nvSpPr>
          <p:spPr bwMode="auto">
            <a:xfrm>
              <a:off x="1662" y="1437"/>
              <a:ext cx="351" cy="198"/>
            </a:xfrm>
            <a:custGeom>
              <a:avLst/>
              <a:gdLst>
                <a:gd name="T0" fmla="*/ 339 w 351"/>
                <a:gd name="T1" fmla="*/ 153 h 198"/>
                <a:gd name="T2" fmla="*/ 339 w 351"/>
                <a:gd name="T3" fmla="*/ 153 h 198"/>
                <a:gd name="T4" fmla="*/ 317 w 351"/>
                <a:gd name="T5" fmla="*/ 153 h 198"/>
                <a:gd name="T6" fmla="*/ 328 w 351"/>
                <a:gd name="T7" fmla="*/ 175 h 198"/>
                <a:gd name="T8" fmla="*/ 317 w 351"/>
                <a:gd name="T9" fmla="*/ 164 h 198"/>
                <a:gd name="T10" fmla="*/ 317 w 351"/>
                <a:gd name="T11" fmla="*/ 142 h 198"/>
                <a:gd name="T12" fmla="*/ 317 w 351"/>
                <a:gd name="T13" fmla="*/ 142 h 198"/>
                <a:gd name="T14" fmla="*/ 306 w 351"/>
                <a:gd name="T15" fmla="*/ 153 h 198"/>
                <a:gd name="T16" fmla="*/ 284 w 351"/>
                <a:gd name="T17" fmla="*/ 153 h 198"/>
                <a:gd name="T18" fmla="*/ 273 w 351"/>
                <a:gd name="T19" fmla="*/ 164 h 198"/>
                <a:gd name="T20" fmla="*/ 263 w 351"/>
                <a:gd name="T21" fmla="*/ 175 h 198"/>
                <a:gd name="T22" fmla="*/ 252 w 351"/>
                <a:gd name="T23" fmla="*/ 197 h 198"/>
                <a:gd name="T24" fmla="*/ 241 w 351"/>
                <a:gd name="T25" fmla="*/ 175 h 198"/>
                <a:gd name="T26" fmla="*/ 219 w 351"/>
                <a:gd name="T27" fmla="*/ 175 h 198"/>
                <a:gd name="T28" fmla="*/ 208 w 351"/>
                <a:gd name="T29" fmla="*/ 186 h 198"/>
                <a:gd name="T30" fmla="*/ 197 w 351"/>
                <a:gd name="T31" fmla="*/ 175 h 198"/>
                <a:gd name="T32" fmla="*/ 175 w 351"/>
                <a:gd name="T33" fmla="*/ 164 h 198"/>
                <a:gd name="T34" fmla="*/ 164 w 351"/>
                <a:gd name="T35" fmla="*/ 153 h 198"/>
                <a:gd name="T36" fmla="*/ 175 w 351"/>
                <a:gd name="T37" fmla="*/ 131 h 198"/>
                <a:gd name="T38" fmla="*/ 175 w 351"/>
                <a:gd name="T39" fmla="*/ 109 h 198"/>
                <a:gd name="T40" fmla="*/ 153 w 351"/>
                <a:gd name="T41" fmla="*/ 99 h 198"/>
                <a:gd name="T42" fmla="*/ 131 w 351"/>
                <a:gd name="T43" fmla="*/ 99 h 198"/>
                <a:gd name="T44" fmla="*/ 109 w 351"/>
                <a:gd name="T45" fmla="*/ 99 h 198"/>
                <a:gd name="T46" fmla="*/ 109 w 351"/>
                <a:gd name="T47" fmla="*/ 77 h 198"/>
                <a:gd name="T48" fmla="*/ 120 w 351"/>
                <a:gd name="T49" fmla="*/ 77 h 198"/>
                <a:gd name="T50" fmla="*/ 120 w 351"/>
                <a:gd name="T51" fmla="*/ 55 h 198"/>
                <a:gd name="T52" fmla="*/ 131 w 351"/>
                <a:gd name="T53" fmla="*/ 44 h 198"/>
                <a:gd name="T54" fmla="*/ 120 w 351"/>
                <a:gd name="T55" fmla="*/ 33 h 198"/>
                <a:gd name="T56" fmla="*/ 98 w 351"/>
                <a:gd name="T57" fmla="*/ 33 h 198"/>
                <a:gd name="T58" fmla="*/ 88 w 351"/>
                <a:gd name="T59" fmla="*/ 44 h 198"/>
                <a:gd name="T60" fmla="*/ 77 w 351"/>
                <a:gd name="T61" fmla="*/ 55 h 198"/>
                <a:gd name="T62" fmla="*/ 66 w 351"/>
                <a:gd name="T63" fmla="*/ 66 h 198"/>
                <a:gd name="T64" fmla="*/ 44 w 351"/>
                <a:gd name="T65" fmla="*/ 66 h 198"/>
                <a:gd name="T66" fmla="*/ 22 w 351"/>
                <a:gd name="T67" fmla="*/ 66 h 198"/>
                <a:gd name="T68" fmla="*/ 11 w 351"/>
                <a:gd name="T69" fmla="*/ 55 h 198"/>
                <a:gd name="T70" fmla="*/ 0 w 351"/>
                <a:gd name="T71" fmla="*/ 33 h 198"/>
                <a:gd name="T72" fmla="*/ 0 w 351"/>
                <a:gd name="T73" fmla="*/ 11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1"/>
                <a:gd name="T112" fmla="*/ 0 h 198"/>
                <a:gd name="T113" fmla="*/ 351 w 351"/>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1" h="198">
                  <a:moveTo>
                    <a:pt x="350" y="153"/>
                  </a:moveTo>
                  <a:lnTo>
                    <a:pt x="339" y="153"/>
                  </a:lnTo>
                  <a:lnTo>
                    <a:pt x="339" y="142"/>
                  </a:lnTo>
                  <a:lnTo>
                    <a:pt x="339" y="153"/>
                  </a:lnTo>
                  <a:lnTo>
                    <a:pt x="328" y="153"/>
                  </a:lnTo>
                  <a:lnTo>
                    <a:pt x="317" y="153"/>
                  </a:lnTo>
                  <a:lnTo>
                    <a:pt x="317" y="164"/>
                  </a:lnTo>
                  <a:lnTo>
                    <a:pt x="328" y="175"/>
                  </a:lnTo>
                  <a:lnTo>
                    <a:pt x="317" y="175"/>
                  </a:lnTo>
                  <a:lnTo>
                    <a:pt x="317" y="164"/>
                  </a:lnTo>
                  <a:lnTo>
                    <a:pt x="317" y="153"/>
                  </a:lnTo>
                  <a:lnTo>
                    <a:pt x="317" y="142"/>
                  </a:lnTo>
                  <a:lnTo>
                    <a:pt x="328" y="142"/>
                  </a:lnTo>
                  <a:lnTo>
                    <a:pt x="317" y="142"/>
                  </a:lnTo>
                  <a:lnTo>
                    <a:pt x="306" y="142"/>
                  </a:lnTo>
                  <a:lnTo>
                    <a:pt x="306" y="153"/>
                  </a:lnTo>
                  <a:lnTo>
                    <a:pt x="295" y="153"/>
                  </a:lnTo>
                  <a:lnTo>
                    <a:pt x="284" y="153"/>
                  </a:lnTo>
                  <a:lnTo>
                    <a:pt x="273" y="153"/>
                  </a:lnTo>
                  <a:lnTo>
                    <a:pt x="273" y="164"/>
                  </a:lnTo>
                  <a:lnTo>
                    <a:pt x="273" y="175"/>
                  </a:lnTo>
                  <a:lnTo>
                    <a:pt x="263" y="175"/>
                  </a:lnTo>
                  <a:lnTo>
                    <a:pt x="252" y="186"/>
                  </a:lnTo>
                  <a:lnTo>
                    <a:pt x="252" y="197"/>
                  </a:lnTo>
                  <a:lnTo>
                    <a:pt x="252" y="186"/>
                  </a:lnTo>
                  <a:lnTo>
                    <a:pt x="241" y="175"/>
                  </a:lnTo>
                  <a:lnTo>
                    <a:pt x="230" y="175"/>
                  </a:lnTo>
                  <a:lnTo>
                    <a:pt x="219" y="175"/>
                  </a:lnTo>
                  <a:lnTo>
                    <a:pt x="208" y="175"/>
                  </a:lnTo>
                  <a:lnTo>
                    <a:pt x="208" y="186"/>
                  </a:lnTo>
                  <a:lnTo>
                    <a:pt x="197" y="186"/>
                  </a:lnTo>
                  <a:lnTo>
                    <a:pt x="197" y="175"/>
                  </a:lnTo>
                  <a:lnTo>
                    <a:pt x="186" y="175"/>
                  </a:lnTo>
                  <a:lnTo>
                    <a:pt x="175" y="164"/>
                  </a:lnTo>
                  <a:lnTo>
                    <a:pt x="175" y="153"/>
                  </a:lnTo>
                  <a:lnTo>
                    <a:pt x="164" y="153"/>
                  </a:lnTo>
                  <a:lnTo>
                    <a:pt x="175" y="142"/>
                  </a:lnTo>
                  <a:lnTo>
                    <a:pt x="175" y="131"/>
                  </a:lnTo>
                  <a:lnTo>
                    <a:pt x="175" y="120"/>
                  </a:lnTo>
                  <a:lnTo>
                    <a:pt x="175" y="109"/>
                  </a:lnTo>
                  <a:lnTo>
                    <a:pt x="164" y="99"/>
                  </a:lnTo>
                  <a:lnTo>
                    <a:pt x="153" y="99"/>
                  </a:lnTo>
                  <a:lnTo>
                    <a:pt x="142" y="99"/>
                  </a:lnTo>
                  <a:lnTo>
                    <a:pt x="131" y="99"/>
                  </a:lnTo>
                  <a:lnTo>
                    <a:pt x="120" y="99"/>
                  </a:lnTo>
                  <a:lnTo>
                    <a:pt x="109" y="99"/>
                  </a:lnTo>
                  <a:lnTo>
                    <a:pt x="109" y="88"/>
                  </a:lnTo>
                  <a:lnTo>
                    <a:pt x="109" y="77"/>
                  </a:lnTo>
                  <a:lnTo>
                    <a:pt x="120" y="66"/>
                  </a:lnTo>
                  <a:lnTo>
                    <a:pt x="120" y="77"/>
                  </a:lnTo>
                  <a:lnTo>
                    <a:pt x="120" y="66"/>
                  </a:lnTo>
                  <a:lnTo>
                    <a:pt x="120" y="55"/>
                  </a:lnTo>
                  <a:lnTo>
                    <a:pt x="120" y="44"/>
                  </a:lnTo>
                  <a:lnTo>
                    <a:pt x="131" y="44"/>
                  </a:lnTo>
                  <a:lnTo>
                    <a:pt x="131" y="33"/>
                  </a:lnTo>
                  <a:lnTo>
                    <a:pt x="120" y="33"/>
                  </a:lnTo>
                  <a:lnTo>
                    <a:pt x="109" y="33"/>
                  </a:lnTo>
                  <a:lnTo>
                    <a:pt x="98" y="33"/>
                  </a:lnTo>
                  <a:lnTo>
                    <a:pt x="88" y="33"/>
                  </a:lnTo>
                  <a:lnTo>
                    <a:pt x="88" y="44"/>
                  </a:lnTo>
                  <a:lnTo>
                    <a:pt x="88" y="55"/>
                  </a:lnTo>
                  <a:lnTo>
                    <a:pt x="77" y="55"/>
                  </a:lnTo>
                  <a:lnTo>
                    <a:pt x="77" y="66"/>
                  </a:lnTo>
                  <a:lnTo>
                    <a:pt x="66" y="66"/>
                  </a:lnTo>
                  <a:lnTo>
                    <a:pt x="55" y="66"/>
                  </a:lnTo>
                  <a:lnTo>
                    <a:pt x="44" y="66"/>
                  </a:lnTo>
                  <a:lnTo>
                    <a:pt x="33" y="66"/>
                  </a:lnTo>
                  <a:lnTo>
                    <a:pt x="22" y="66"/>
                  </a:lnTo>
                  <a:lnTo>
                    <a:pt x="22" y="55"/>
                  </a:lnTo>
                  <a:lnTo>
                    <a:pt x="11" y="55"/>
                  </a:lnTo>
                  <a:lnTo>
                    <a:pt x="11" y="44"/>
                  </a:lnTo>
                  <a:lnTo>
                    <a:pt x="0" y="33"/>
                  </a:lnTo>
                  <a:lnTo>
                    <a:pt x="0" y="22"/>
                  </a:lnTo>
                  <a:lnTo>
                    <a:pt x="0" y="11"/>
                  </a:lnTo>
                  <a:lnTo>
                    <a:pt x="0" y="0"/>
                  </a:lnTo>
                </a:path>
              </a:pathLst>
            </a:custGeom>
            <a:noFill/>
            <a:ln w="12700" cap="rnd">
              <a:solidFill>
                <a:srgbClr val="000000"/>
              </a:solidFill>
              <a:round/>
              <a:headEnd/>
              <a:tailEnd/>
            </a:ln>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2" name="Freeform 35"/>
            <p:cNvSpPr>
              <a:spLocks/>
            </p:cNvSpPr>
            <p:nvPr/>
          </p:nvSpPr>
          <p:spPr bwMode="auto">
            <a:xfrm>
              <a:off x="1564" y="837"/>
              <a:ext cx="613" cy="601"/>
            </a:xfrm>
            <a:custGeom>
              <a:avLst/>
              <a:gdLst>
                <a:gd name="T0" fmla="*/ 98 w 613"/>
                <a:gd name="T1" fmla="*/ 567 h 601"/>
                <a:gd name="T2" fmla="*/ 131 w 613"/>
                <a:gd name="T3" fmla="*/ 535 h 601"/>
                <a:gd name="T4" fmla="*/ 186 w 613"/>
                <a:gd name="T5" fmla="*/ 535 h 601"/>
                <a:gd name="T6" fmla="*/ 186 w 613"/>
                <a:gd name="T7" fmla="*/ 524 h 601"/>
                <a:gd name="T8" fmla="*/ 240 w 613"/>
                <a:gd name="T9" fmla="*/ 524 h 601"/>
                <a:gd name="T10" fmla="*/ 284 w 613"/>
                <a:gd name="T11" fmla="*/ 535 h 601"/>
                <a:gd name="T12" fmla="*/ 295 w 613"/>
                <a:gd name="T13" fmla="*/ 578 h 601"/>
                <a:gd name="T14" fmla="*/ 306 w 613"/>
                <a:gd name="T15" fmla="*/ 556 h 601"/>
                <a:gd name="T16" fmla="*/ 295 w 613"/>
                <a:gd name="T17" fmla="*/ 513 h 601"/>
                <a:gd name="T18" fmla="*/ 339 w 613"/>
                <a:gd name="T19" fmla="*/ 480 h 601"/>
                <a:gd name="T20" fmla="*/ 361 w 613"/>
                <a:gd name="T21" fmla="*/ 458 h 601"/>
                <a:gd name="T22" fmla="*/ 361 w 613"/>
                <a:gd name="T23" fmla="*/ 447 h 601"/>
                <a:gd name="T24" fmla="*/ 361 w 613"/>
                <a:gd name="T25" fmla="*/ 425 h 601"/>
                <a:gd name="T26" fmla="*/ 361 w 613"/>
                <a:gd name="T27" fmla="*/ 436 h 601"/>
                <a:gd name="T28" fmla="*/ 383 w 613"/>
                <a:gd name="T29" fmla="*/ 415 h 601"/>
                <a:gd name="T30" fmla="*/ 426 w 613"/>
                <a:gd name="T31" fmla="*/ 393 h 601"/>
                <a:gd name="T32" fmla="*/ 426 w 613"/>
                <a:gd name="T33" fmla="*/ 382 h 601"/>
                <a:gd name="T34" fmla="*/ 459 w 613"/>
                <a:gd name="T35" fmla="*/ 360 h 601"/>
                <a:gd name="T36" fmla="*/ 503 w 613"/>
                <a:gd name="T37" fmla="*/ 349 h 601"/>
                <a:gd name="T38" fmla="*/ 492 w 613"/>
                <a:gd name="T39" fmla="*/ 360 h 601"/>
                <a:gd name="T40" fmla="*/ 546 w 613"/>
                <a:gd name="T41" fmla="*/ 349 h 601"/>
                <a:gd name="T42" fmla="*/ 536 w 613"/>
                <a:gd name="T43" fmla="*/ 338 h 601"/>
                <a:gd name="T44" fmla="*/ 492 w 613"/>
                <a:gd name="T45" fmla="*/ 316 h 601"/>
                <a:gd name="T46" fmla="*/ 503 w 613"/>
                <a:gd name="T47" fmla="*/ 305 h 601"/>
                <a:gd name="T48" fmla="*/ 459 w 613"/>
                <a:gd name="T49" fmla="*/ 305 h 601"/>
                <a:gd name="T50" fmla="*/ 426 w 613"/>
                <a:gd name="T51" fmla="*/ 316 h 601"/>
                <a:gd name="T52" fmla="*/ 481 w 613"/>
                <a:gd name="T53" fmla="*/ 284 h 601"/>
                <a:gd name="T54" fmla="*/ 536 w 613"/>
                <a:gd name="T55" fmla="*/ 284 h 601"/>
                <a:gd name="T56" fmla="*/ 590 w 613"/>
                <a:gd name="T57" fmla="*/ 273 h 601"/>
                <a:gd name="T58" fmla="*/ 601 w 613"/>
                <a:gd name="T59" fmla="*/ 240 h 601"/>
                <a:gd name="T60" fmla="*/ 568 w 613"/>
                <a:gd name="T61" fmla="*/ 229 h 601"/>
                <a:gd name="T62" fmla="*/ 536 w 613"/>
                <a:gd name="T63" fmla="*/ 207 h 601"/>
                <a:gd name="T64" fmla="*/ 514 w 613"/>
                <a:gd name="T65" fmla="*/ 185 h 601"/>
                <a:gd name="T66" fmla="*/ 492 w 613"/>
                <a:gd name="T67" fmla="*/ 185 h 601"/>
                <a:gd name="T68" fmla="*/ 437 w 613"/>
                <a:gd name="T69" fmla="*/ 175 h 601"/>
                <a:gd name="T70" fmla="*/ 415 w 613"/>
                <a:gd name="T71" fmla="*/ 153 h 601"/>
                <a:gd name="T72" fmla="*/ 361 w 613"/>
                <a:gd name="T73" fmla="*/ 142 h 601"/>
                <a:gd name="T74" fmla="*/ 350 w 613"/>
                <a:gd name="T75" fmla="*/ 175 h 601"/>
                <a:gd name="T76" fmla="*/ 350 w 613"/>
                <a:gd name="T77" fmla="*/ 196 h 601"/>
                <a:gd name="T78" fmla="*/ 317 w 613"/>
                <a:gd name="T79" fmla="*/ 240 h 601"/>
                <a:gd name="T80" fmla="*/ 317 w 613"/>
                <a:gd name="T81" fmla="*/ 273 h 601"/>
                <a:gd name="T82" fmla="*/ 284 w 613"/>
                <a:gd name="T83" fmla="*/ 229 h 601"/>
                <a:gd name="T84" fmla="*/ 230 w 613"/>
                <a:gd name="T85" fmla="*/ 218 h 601"/>
                <a:gd name="T86" fmla="*/ 175 w 613"/>
                <a:gd name="T87" fmla="*/ 207 h 601"/>
                <a:gd name="T88" fmla="*/ 131 w 613"/>
                <a:gd name="T89" fmla="*/ 185 h 601"/>
                <a:gd name="T90" fmla="*/ 153 w 613"/>
                <a:gd name="T91" fmla="*/ 142 h 601"/>
                <a:gd name="T92" fmla="*/ 208 w 613"/>
                <a:gd name="T93" fmla="*/ 120 h 601"/>
                <a:gd name="T94" fmla="*/ 251 w 613"/>
                <a:gd name="T95" fmla="*/ 87 h 601"/>
                <a:gd name="T96" fmla="*/ 295 w 613"/>
                <a:gd name="T97" fmla="*/ 76 h 601"/>
                <a:gd name="T98" fmla="*/ 273 w 613"/>
                <a:gd name="T99" fmla="*/ 55 h 601"/>
                <a:gd name="T100" fmla="*/ 230 w 613"/>
                <a:gd name="T101" fmla="*/ 76 h 601"/>
                <a:gd name="T102" fmla="*/ 197 w 613"/>
                <a:gd name="T103" fmla="*/ 65 h 601"/>
                <a:gd name="T104" fmla="*/ 164 w 613"/>
                <a:gd name="T105" fmla="*/ 44 h 601"/>
                <a:gd name="T106" fmla="*/ 142 w 613"/>
                <a:gd name="T107" fmla="*/ 22 h 601"/>
                <a:gd name="T108" fmla="*/ 186 w 613"/>
                <a:gd name="T109" fmla="*/ 0 h 601"/>
                <a:gd name="T110" fmla="*/ 131 w 613"/>
                <a:gd name="T111" fmla="*/ 11 h 601"/>
                <a:gd name="T112" fmla="*/ 120 w 613"/>
                <a:gd name="T113" fmla="*/ 55 h 601"/>
                <a:gd name="T114" fmla="*/ 120 w 613"/>
                <a:gd name="T115" fmla="*/ 76 h 601"/>
                <a:gd name="T116" fmla="*/ 98 w 613"/>
                <a:gd name="T117" fmla="*/ 55 h 601"/>
                <a:gd name="T118" fmla="*/ 66 w 613"/>
                <a:gd name="T119" fmla="*/ 76 h 6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3"/>
                <a:gd name="T181" fmla="*/ 0 h 601"/>
                <a:gd name="T182" fmla="*/ 613 w 613"/>
                <a:gd name="T183" fmla="*/ 601 h 6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3" h="601">
                  <a:moveTo>
                    <a:pt x="98" y="600"/>
                  </a:moveTo>
                  <a:lnTo>
                    <a:pt x="98" y="600"/>
                  </a:lnTo>
                  <a:lnTo>
                    <a:pt x="98" y="589"/>
                  </a:lnTo>
                  <a:lnTo>
                    <a:pt x="98" y="578"/>
                  </a:lnTo>
                  <a:lnTo>
                    <a:pt x="98" y="567"/>
                  </a:lnTo>
                  <a:lnTo>
                    <a:pt x="98" y="556"/>
                  </a:lnTo>
                  <a:lnTo>
                    <a:pt x="109" y="556"/>
                  </a:lnTo>
                  <a:lnTo>
                    <a:pt x="109" y="545"/>
                  </a:lnTo>
                  <a:lnTo>
                    <a:pt x="120" y="545"/>
                  </a:lnTo>
                  <a:lnTo>
                    <a:pt x="131" y="535"/>
                  </a:lnTo>
                  <a:lnTo>
                    <a:pt x="142" y="535"/>
                  </a:lnTo>
                  <a:lnTo>
                    <a:pt x="153" y="535"/>
                  </a:lnTo>
                  <a:lnTo>
                    <a:pt x="164" y="535"/>
                  </a:lnTo>
                  <a:lnTo>
                    <a:pt x="175" y="535"/>
                  </a:lnTo>
                  <a:lnTo>
                    <a:pt x="186" y="535"/>
                  </a:lnTo>
                  <a:lnTo>
                    <a:pt x="197" y="535"/>
                  </a:lnTo>
                  <a:lnTo>
                    <a:pt x="208" y="535"/>
                  </a:lnTo>
                  <a:lnTo>
                    <a:pt x="197" y="535"/>
                  </a:lnTo>
                  <a:lnTo>
                    <a:pt x="197" y="524"/>
                  </a:lnTo>
                  <a:lnTo>
                    <a:pt x="186" y="524"/>
                  </a:lnTo>
                  <a:lnTo>
                    <a:pt x="197" y="524"/>
                  </a:lnTo>
                  <a:lnTo>
                    <a:pt x="208" y="524"/>
                  </a:lnTo>
                  <a:lnTo>
                    <a:pt x="219" y="524"/>
                  </a:lnTo>
                  <a:lnTo>
                    <a:pt x="230" y="524"/>
                  </a:lnTo>
                  <a:lnTo>
                    <a:pt x="240" y="524"/>
                  </a:lnTo>
                  <a:lnTo>
                    <a:pt x="251" y="524"/>
                  </a:lnTo>
                  <a:lnTo>
                    <a:pt x="251" y="535"/>
                  </a:lnTo>
                  <a:lnTo>
                    <a:pt x="262" y="524"/>
                  </a:lnTo>
                  <a:lnTo>
                    <a:pt x="273" y="535"/>
                  </a:lnTo>
                  <a:lnTo>
                    <a:pt x="284" y="535"/>
                  </a:lnTo>
                  <a:lnTo>
                    <a:pt x="284" y="545"/>
                  </a:lnTo>
                  <a:lnTo>
                    <a:pt x="284" y="556"/>
                  </a:lnTo>
                  <a:lnTo>
                    <a:pt x="284" y="567"/>
                  </a:lnTo>
                  <a:lnTo>
                    <a:pt x="295" y="567"/>
                  </a:lnTo>
                  <a:lnTo>
                    <a:pt x="295" y="578"/>
                  </a:lnTo>
                  <a:lnTo>
                    <a:pt x="295" y="589"/>
                  </a:lnTo>
                  <a:lnTo>
                    <a:pt x="306" y="589"/>
                  </a:lnTo>
                  <a:lnTo>
                    <a:pt x="317" y="578"/>
                  </a:lnTo>
                  <a:lnTo>
                    <a:pt x="317" y="567"/>
                  </a:lnTo>
                  <a:lnTo>
                    <a:pt x="306" y="556"/>
                  </a:lnTo>
                  <a:lnTo>
                    <a:pt x="306" y="545"/>
                  </a:lnTo>
                  <a:lnTo>
                    <a:pt x="306" y="535"/>
                  </a:lnTo>
                  <a:lnTo>
                    <a:pt x="295" y="535"/>
                  </a:lnTo>
                  <a:lnTo>
                    <a:pt x="295" y="524"/>
                  </a:lnTo>
                  <a:lnTo>
                    <a:pt x="295" y="513"/>
                  </a:lnTo>
                  <a:lnTo>
                    <a:pt x="306" y="502"/>
                  </a:lnTo>
                  <a:lnTo>
                    <a:pt x="317" y="491"/>
                  </a:lnTo>
                  <a:lnTo>
                    <a:pt x="328" y="491"/>
                  </a:lnTo>
                  <a:lnTo>
                    <a:pt x="328" y="480"/>
                  </a:lnTo>
                  <a:lnTo>
                    <a:pt x="339" y="480"/>
                  </a:lnTo>
                  <a:lnTo>
                    <a:pt x="350" y="469"/>
                  </a:lnTo>
                  <a:lnTo>
                    <a:pt x="361" y="469"/>
                  </a:lnTo>
                  <a:lnTo>
                    <a:pt x="350" y="469"/>
                  </a:lnTo>
                  <a:lnTo>
                    <a:pt x="361" y="469"/>
                  </a:lnTo>
                  <a:lnTo>
                    <a:pt x="361" y="458"/>
                  </a:lnTo>
                  <a:lnTo>
                    <a:pt x="350" y="458"/>
                  </a:lnTo>
                  <a:lnTo>
                    <a:pt x="361" y="458"/>
                  </a:lnTo>
                  <a:lnTo>
                    <a:pt x="372" y="458"/>
                  </a:lnTo>
                  <a:lnTo>
                    <a:pt x="361" y="458"/>
                  </a:lnTo>
                  <a:lnTo>
                    <a:pt x="361" y="447"/>
                  </a:lnTo>
                  <a:lnTo>
                    <a:pt x="361" y="436"/>
                  </a:lnTo>
                  <a:lnTo>
                    <a:pt x="350" y="425"/>
                  </a:lnTo>
                  <a:lnTo>
                    <a:pt x="361" y="425"/>
                  </a:lnTo>
                  <a:lnTo>
                    <a:pt x="361" y="415"/>
                  </a:lnTo>
                  <a:lnTo>
                    <a:pt x="361" y="425"/>
                  </a:lnTo>
                  <a:lnTo>
                    <a:pt x="361" y="436"/>
                  </a:lnTo>
                  <a:lnTo>
                    <a:pt x="372" y="436"/>
                  </a:lnTo>
                  <a:lnTo>
                    <a:pt x="361" y="436"/>
                  </a:lnTo>
                  <a:lnTo>
                    <a:pt x="361" y="447"/>
                  </a:lnTo>
                  <a:lnTo>
                    <a:pt x="361" y="436"/>
                  </a:lnTo>
                  <a:lnTo>
                    <a:pt x="372" y="436"/>
                  </a:lnTo>
                  <a:lnTo>
                    <a:pt x="372" y="425"/>
                  </a:lnTo>
                  <a:lnTo>
                    <a:pt x="372" y="415"/>
                  </a:lnTo>
                  <a:lnTo>
                    <a:pt x="372" y="425"/>
                  </a:lnTo>
                  <a:lnTo>
                    <a:pt x="383" y="415"/>
                  </a:lnTo>
                  <a:lnTo>
                    <a:pt x="383" y="404"/>
                  </a:lnTo>
                  <a:lnTo>
                    <a:pt x="393" y="393"/>
                  </a:lnTo>
                  <a:lnTo>
                    <a:pt x="404" y="393"/>
                  </a:lnTo>
                  <a:lnTo>
                    <a:pt x="415" y="393"/>
                  </a:lnTo>
                  <a:lnTo>
                    <a:pt x="426" y="393"/>
                  </a:lnTo>
                  <a:lnTo>
                    <a:pt x="437" y="393"/>
                  </a:lnTo>
                  <a:lnTo>
                    <a:pt x="437" y="382"/>
                  </a:lnTo>
                  <a:lnTo>
                    <a:pt x="437" y="393"/>
                  </a:lnTo>
                  <a:lnTo>
                    <a:pt x="426" y="393"/>
                  </a:lnTo>
                  <a:lnTo>
                    <a:pt x="426" y="382"/>
                  </a:lnTo>
                  <a:lnTo>
                    <a:pt x="426" y="371"/>
                  </a:lnTo>
                  <a:lnTo>
                    <a:pt x="437" y="371"/>
                  </a:lnTo>
                  <a:lnTo>
                    <a:pt x="437" y="360"/>
                  </a:lnTo>
                  <a:lnTo>
                    <a:pt x="448" y="360"/>
                  </a:lnTo>
                  <a:lnTo>
                    <a:pt x="459" y="360"/>
                  </a:lnTo>
                  <a:lnTo>
                    <a:pt x="470" y="349"/>
                  </a:lnTo>
                  <a:lnTo>
                    <a:pt x="481" y="349"/>
                  </a:lnTo>
                  <a:lnTo>
                    <a:pt x="492" y="349"/>
                  </a:lnTo>
                  <a:lnTo>
                    <a:pt x="503" y="338"/>
                  </a:lnTo>
                  <a:lnTo>
                    <a:pt x="503" y="349"/>
                  </a:lnTo>
                  <a:lnTo>
                    <a:pt x="492" y="349"/>
                  </a:lnTo>
                  <a:lnTo>
                    <a:pt x="481" y="349"/>
                  </a:lnTo>
                  <a:lnTo>
                    <a:pt x="481" y="360"/>
                  </a:lnTo>
                  <a:lnTo>
                    <a:pt x="492" y="371"/>
                  </a:lnTo>
                  <a:lnTo>
                    <a:pt x="492" y="360"/>
                  </a:lnTo>
                  <a:lnTo>
                    <a:pt x="503" y="360"/>
                  </a:lnTo>
                  <a:lnTo>
                    <a:pt x="514" y="360"/>
                  </a:lnTo>
                  <a:lnTo>
                    <a:pt x="525" y="349"/>
                  </a:lnTo>
                  <a:lnTo>
                    <a:pt x="536" y="349"/>
                  </a:lnTo>
                  <a:lnTo>
                    <a:pt x="546" y="349"/>
                  </a:lnTo>
                  <a:lnTo>
                    <a:pt x="546" y="338"/>
                  </a:lnTo>
                  <a:lnTo>
                    <a:pt x="557" y="338"/>
                  </a:lnTo>
                  <a:lnTo>
                    <a:pt x="557" y="327"/>
                  </a:lnTo>
                  <a:lnTo>
                    <a:pt x="546" y="327"/>
                  </a:lnTo>
                  <a:lnTo>
                    <a:pt x="536" y="338"/>
                  </a:lnTo>
                  <a:lnTo>
                    <a:pt x="525" y="338"/>
                  </a:lnTo>
                  <a:lnTo>
                    <a:pt x="514" y="338"/>
                  </a:lnTo>
                  <a:lnTo>
                    <a:pt x="503" y="338"/>
                  </a:lnTo>
                  <a:lnTo>
                    <a:pt x="503" y="327"/>
                  </a:lnTo>
                  <a:lnTo>
                    <a:pt x="492" y="316"/>
                  </a:lnTo>
                  <a:lnTo>
                    <a:pt x="503" y="316"/>
                  </a:lnTo>
                  <a:lnTo>
                    <a:pt x="492" y="316"/>
                  </a:lnTo>
                  <a:lnTo>
                    <a:pt x="481" y="316"/>
                  </a:lnTo>
                  <a:lnTo>
                    <a:pt x="492" y="316"/>
                  </a:lnTo>
                  <a:lnTo>
                    <a:pt x="503" y="305"/>
                  </a:lnTo>
                  <a:lnTo>
                    <a:pt x="492" y="295"/>
                  </a:lnTo>
                  <a:lnTo>
                    <a:pt x="481" y="295"/>
                  </a:lnTo>
                  <a:lnTo>
                    <a:pt x="481" y="305"/>
                  </a:lnTo>
                  <a:lnTo>
                    <a:pt x="470" y="305"/>
                  </a:lnTo>
                  <a:lnTo>
                    <a:pt x="459" y="305"/>
                  </a:lnTo>
                  <a:lnTo>
                    <a:pt x="448" y="305"/>
                  </a:lnTo>
                  <a:lnTo>
                    <a:pt x="448" y="316"/>
                  </a:lnTo>
                  <a:lnTo>
                    <a:pt x="437" y="316"/>
                  </a:lnTo>
                  <a:lnTo>
                    <a:pt x="426" y="327"/>
                  </a:lnTo>
                  <a:lnTo>
                    <a:pt x="426" y="316"/>
                  </a:lnTo>
                  <a:lnTo>
                    <a:pt x="437" y="316"/>
                  </a:lnTo>
                  <a:lnTo>
                    <a:pt x="448" y="305"/>
                  </a:lnTo>
                  <a:lnTo>
                    <a:pt x="459" y="295"/>
                  </a:lnTo>
                  <a:lnTo>
                    <a:pt x="470" y="295"/>
                  </a:lnTo>
                  <a:lnTo>
                    <a:pt x="481" y="284"/>
                  </a:lnTo>
                  <a:lnTo>
                    <a:pt x="492" y="284"/>
                  </a:lnTo>
                  <a:lnTo>
                    <a:pt x="503" y="284"/>
                  </a:lnTo>
                  <a:lnTo>
                    <a:pt x="514" y="284"/>
                  </a:lnTo>
                  <a:lnTo>
                    <a:pt x="525" y="284"/>
                  </a:lnTo>
                  <a:lnTo>
                    <a:pt x="536" y="284"/>
                  </a:lnTo>
                  <a:lnTo>
                    <a:pt x="546" y="284"/>
                  </a:lnTo>
                  <a:lnTo>
                    <a:pt x="557" y="284"/>
                  </a:lnTo>
                  <a:lnTo>
                    <a:pt x="568" y="284"/>
                  </a:lnTo>
                  <a:lnTo>
                    <a:pt x="579" y="273"/>
                  </a:lnTo>
                  <a:lnTo>
                    <a:pt x="590" y="273"/>
                  </a:lnTo>
                  <a:lnTo>
                    <a:pt x="601" y="273"/>
                  </a:lnTo>
                  <a:lnTo>
                    <a:pt x="601" y="262"/>
                  </a:lnTo>
                  <a:lnTo>
                    <a:pt x="612" y="262"/>
                  </a:lnTo>
                  <a:lnTo>
                    <a:pt x="612" y="251"/>
                  </a:lnTo>
                  <a:lnTo>
                    <a:pt x="601" y="240"/>
                  </a:lnTo>
                  <a:lnTo>
                    <a:pt x="590" y="240"/>
                  </a:lnTo>
                  <a:lnTo>
                    <a:pt x="579" y="240"/>
                  </a:lnTo>
                  <a:lnTo>
                    <a:pt x="590" y="240"/>
                  </a:lnTo>
                  <a:lnTo>
                    <a:pt x="579" y="229"/>
                  </a:lnTo>
                  <a:lnTo>
                    <a:pt x="568" y="229"/>
                  </a:lnTo>
                  <a:lnTo>
                    <a:pt x="557" y="229"/>
                  </a:lnTo>
                  <a:lnTo>
                    <a:pt x="557" y="218"/>
                  </a:lnTo>
                  <a:lnTo>
                    <a:pt x="546" y="218"/>
                  </a:lnTo>
                  <a:lnTo>
                    <a:pt x="536" y="218"/>
                  </a:lnTo>
                  <a:lnTo>
                    <a:pt x="536" y="207"/>
                  </a:lnTo>
                  <a:lnTo>
                    <a:pt x="546" y="207"/>
                  </a:lnTo>
                  <a:lnTo>
                    <a:pt x="536" y="196"/>
                  </a:lnTo>
                  <a:lnTo>
                    <a:pt x="525" y="196"/>
                  </a:lnTo>
                  <a:lnTo>
                    <a:pt x="525" y="185"/>
                  </a:lnTo>
                  <a:lnTo>
                    <a:pt x="514" y="185"/>
                  </a:lnTo>
                  <a:lnTo>
                    <a:pt x="514" y="175"/>
                  </a:lnTo>
                  <a:lnTo>
                    <a:pt x="503" y="175"/>
                  </a:lnTo>
                  <a:lnTo>
                    <a:pt x="503" y="164"/>
                  </a:lnTo>
                  <a:lnTo>
                    <a:pt x="492" y="175"/>
                  </a:lnTo>
                  <a:lnTo>
                    <a:pt x="492" y="185"/>
                  </a:lnTo>
                  <a:lnTo>
                    <a:pt x="481" y="185"/>
                  </a:lnTo>
                  <a:lnTo>
                    <a:pt x="459" y="196"/>
                  </a:lnTo>
                  <a:lnTo>
                    <a:pt x="459" y="185"/>
                  </a:lnTo>
                  <a:lnTo>
                    <a:pt x="448" y="185"/>
                  </a:lnTo>
                  <a:lnTo>
                    <a:pt x="437" y="175"/>
                  </a:lnTo>
                  <a:lnTo>
                    <a:pt x="448" y="175"/>
                  </a:lnTo>
                  <a:lnTo>
                    <a:pt x="437" y="164"/>
                  </a:lnTo>
                  <a:lnTo>
                    <a:pt x="437" y="153"/>
                  </a:lnTo>
                  <a:lnTo>
                    <a:pt x="426" y="153"/>
                  </a:lnTo>
                  <a:lnTo>
                    <a:pt x="415" y="153"/>
                  </a:lnTo>
                  <a:lnTo>
                    <a:pt x="404" y="153"/>
                  </a:lnTo>
                  <a:lnTo>
                    <a:pt x="404" y="142"/>
                  </a:lnTo>
                  <a:lnTo>
                    <a:pt x="393" y="142"/>
                  </a:lnTo>
                  <a:lnTo>
                    <a:pt x="372" y="142"/>
                  </a:lnTo>
                  <a:lnTo>
                    <a:pt x="361" y="142"/>
                  </a:lnTo>
                  <a:lnTo>
                    <a:pt x="350" y="142"/>
                  </a:lnTo>
                  <a:lnTo>
                    <a:pt x="339" y="142"/>
                  </a:lnTo>
                  <a:lnTo>
                    <a:pt x="339" y="153"/>
                  </a:lnTo>
                  <a:lnTo>
                    <a:pt x="339" y="164"/>
                  </a:lnTo>
                  <a:lnTo>
                    <a:pt x="350" y="175"/>
                  </a:lnTo>
                  <a:lnTo>
                    <a:pt x="339" y="175"/>
                  </a:lnTo>
                  <a:lnTo>
                    <a:pt x="328" y="185"/>
                  </a:lnTo>
                  <a:lnTo>
                    <a:pt x="339" y="185"/>
                  </a:lnTo>
                  <a:lnTo>
                    <a:pt x="339" y="196"/>
                  </a:lnTo>
                  <a:lnTo>
                    <a:pt x="350" y="196"/>
                  </a:lnTo>
                  <a:lnTo>
                    <a:pt x="350" y="207"/>
                  </a:lnTo>
                  <a:lnTo>
                    <a:pt x="350" y="218"/>
                  </a:lnTo>
                  <a:lnTo>
                    <a:pt x="339" y="229"/>
                  </a:lnTo>
                  <a:lnTo>
                    <a:pt x="328" y="229"/>
                  </a:lnTo>
                  <a:lnTo>
                    <a:pt x="317" y="240"/>
                  </a:lnTo>
                  <a:lnTo>
                    <a:pt x="328" y="240"/>
                  </a:lnTo>
                  <a:lnTo>
                    <a:pt x="328" y="251"/>
                  </a:lnTo>
                  <a:lnTo>
                    <a:pt x="328" y="262"/>
                  </a:lnTo>
                  <a:lnTo>
                    <a:pt x="328" y="273"/>
                  </a:lnTo>
                  <a:lnTo>
                    <a:pt x="317" y="273"/>
                  </a:lnTo>
                  <a:lnTo>
                    <a:pt x="306" y="273"/>
                  </a:lnTo>
                  <a:lnTo>
                    <a:pt x="295" y="262"/>
                  </a:lnTo>
                  <a:lnTo>
                    <a:pt x="284" y="251"/>
                  </a:lnTo>
                  <a:lnTo>
                    <a:pt x="284" y="240"/>
                  </a:lnTo>
                  <a:lnTo>
                    <a:pt x="284" y="229"/>
                  </a:lnTo>
                  <a:lnTo>
                    <a:pt x="273" y="229"/>
                  </a:lnTo>
                  <a:lnTo>
                    <a:pt x="262" y="229"/>
                  </a:lnTo>
                  <a:lnTo>
                    <a:pt x="251" y="229"/>
                  </a:lnTo>
                  <a:lnTo>
                    <a:pt x="240" y="218"/>
                  </a:lnTo>
                  <a:lnTo>
                    <a:pt x="230" y="218"/>
                  </a:lnTo>
                  <a:lnTo>
                    <a:pt x="219" y="218"/>
                  </a:lnTo>
                  <a:lnTo>
                    <a:pt x="219" y="207"/>
                  </a:lnTo>
                  <a:lnTo>
                    <a:pt x="208" y="207"/>
                  </a:lnTo>
                  <a:lnTo>
                    <a:pt x="186" y="207"/>
                  </a:lnTo>
                  <a:lnTo>
                    <a:pt x="175" y="207"/>
                  </a:lnTo>
                  <a:lnTo>
                    <a:pt x="164" y="207"/>
                  </a:lnTo>
                  <a:lnTo>
                    <a:pt x="164" y="196"/>
                  </a:lnTo>
                  <a:lnTo>
                    <a:pt x="153" y="185"/>
                  </a:lnTo>
                  <a:lnTo>
                    <a:pt x="142" y="185"/>
                  </a:lnTo>
                  <a:lnTo>
                    <a:pt x="131" y="185"/>
                  </a:lnTo>
                  <a:lnTo>
                    <a:pt x="131" y="175"/>
                  </a:lnTo>
                  <a:lnTo>
                    <a:pt x="131" y="164"/>
                  </a:lnTo>
                  <a:lnTo>
                    <a:pt x="142" y="164"/>
                  </a:lnTo>
                  <a:lnTo>
                    <a:pt x="142" y="153"/>
                  </a:lnTo>
                  <a:lnTo>
                    <a:pt x="153" y="142"/>
                  </a:lnTo>
                  <a:lnTo>
                    <a:pt x="164" y="142"/>
                  </a:lnTo>
                  <a:lnTo>
                    <a:pt x="175" y="142"/>
                  </a:lnTo>
                  <a:lnTo>
                    <a:pt x="186" y="131"/>
                  </a:lnTo>
                  <a:lnTo>
                    <a:pt x="186" y="120"/>
                  </a:lnTo>
                  <a:lnTo>
                    <a:pt x="208" y="120"/>
                  </a:lnTo>
                  <a:lnTo>
                    <a:pt x="219" y="120"/>
                  </a:lnTo>
                  <a:lnTo>
                    <a:pt x="230" y="109"/>
                  </a:lnTo>
                  <a:lnTo>
                    <a:pt x="240" y="98"/>
                  </a:lnTo>
                  <a:lnTo>
                    <a:pt x="230" y="87"/>
                  </a:lnTo>
                  <a:lnTo>
                    <a:pt x="251" y="87"/>
                  </a:lnTo>
                  <a:lnTo>
                    <a:pt x="251" y="98"/>
                  </a:lnTo>
                  <a:lnTo>
                    <a:pt x="262" y="98"/>
                  </a:lnTo>
                  <a:lnTo>
                    <a:pt x="284" y="87"/>
                  </a:lnTo>
                  <a:lnTo>
                    <a:pt x="295" y="87"/>
                  </a:lnTo>
                  <a:lnTo>
                    <a:pt x="295" y="76"/>
                  </a:lnTo>
                  <a:lnTo>
                    <a:pt x="284" y="76"/>
                  </a:lnTo>
                  <a:lnTo>
                    <a:pt x="284" y="65"/>
                  </a:lnTo>
                  <a:lnTo>
                    <a:pt x="295" y="65"/>
                  </a:lnTo>
                  <a:lnTo>
                    <a:pt x="284" y="55"/>
                  </a:lnTo>
                  <a:lnTo>
                    <a:pt x="273" y="55"/>
                  </a:lnTo>
                  <a:lnTo>
                    <a:pt x="262" y="55"/>
                  </a:lnTo>
                  <a:lnTo>
                    <a:pt x="251" y="55"/>
                  </a:lnTo>
                  <a:lnTo>
                    <a:pt x="251" y="65"/>
                  </a:lnTo>
                  <a:lnTo>
                    <a:pt x="251" y="76"/>
                  </a:lnTo>
                  <a:lnTo>
                    <a:pt x="230" y="76"/>
                  </a:lnTo>
                  <a:lnTo>
                    <a:pt x="230" y="87"/>
                  </a:lnTo>
                  <a:lnTo>
                    <a:pt x="219" y="76"/>
                  </a:lnTo>
                  <a:lnTo>
                    <a:pt x="219" y="65"/>
                  </a:lnTo>
                  <a:lnTo>
                    <a:pt x="208" y="55"/>
                  </a:lnTo>
                  <a:lnTo>
                    <a:pt x="197" y="65"/>
                  </a:lnTo>
                  <a:lnTo>
                    <a:pt x="186" y="65"/>
                  </a:lnTo>
                  <a:lnTo>
                    <a:pt x="175" y="55"/>
                  </a:lnTo>
                  <a:lnTo>
                    <a:pt x="164" y="55"/>
                  </a:lnTo>
                  <a:lnTo>
                    <a:pt x="175" y="44"/>
                  </a:lnTo>
                  <a:lnTo>
                    <a:pt x="164" y="44"/>
                  </a:lnTo>
                  <a:lnTo>
                    <a:pt x="153" y="44"/>
                  </a:lnTo>
                  <a:lnTo>
                    <a:pt x="153" y="33"/>
                  </a:lnTo>
                  <a:lnTo>
                    <a:pt x="142" y="33"/>
                  </a:lnTo>
                  <a:lnTo>
                    <a:pt x="153" y="22"/>
                  </a:lnTo>
                  <a:lnTo>
                    <a:pt x="142" y="22"/>
                  </a:lnTo>
                  <a:lnTo>
                    <a:pt x="153" y="22"/>
                  </a:lnTo>
                  <a:lnTo>
                    <a:pt x="164" y="22"/>
                  </a:lnTo>
                  <a:lnTo>
                    <a:pt x="175" y="11"/>
                  </a:lnTo>
                  <a:lnTo>
                    <a:pt x="186" y="11"/>
                  </a:lnTo>
                  <a:lnTo>
                    <a:pt x="186" y="0"/>
                  </a:lnTo>
                  <a:lnTo>
                    <a:pt x="175" y="0"/>
                  </a:lnTo>
                  <a:lnTo>
                    <a:pt x="153" y="0"/>
                  </a:lnTo>
                  <a:lnTo>
                    <a:pt x="131" y="0"/>
                  </a:lnTo>
                  <a:lnTo>
                    <a:pt x="120" y="11"/>
                  </a:lnTo>
                  <a:lnTo>
                    <a:pt x="131" y="11"/>
                  </a:lnTo>
                  <a:lnTo>
                    <a:pt x="131" y="22"/>
                  </a:lnTo>
                  <a:lnTo>
                    <a:pt x="131" y="33"/>
                  </a:lnTo>
                  <a:lnTo>
                    <a:pt x="120" y="33"/>
                  </a:lnTo>
                  <a:lnTo>
                    <a:pt x="109" y="44"/>
                  </a:lnTo>
                  <a:lnTo>
                    <a:pt x="120" y="55"/>
                  </a:lnTo>
                  <a:lnTo>
                    <a:pt x="142" y="55"/>
                  </a:lnTo>
                  <a:lnTo>
                    <a:pt x="131" y="65"/>
                  </a:lnTo>
                  <a:lnTo>
                    <a:pt x="142" y="65"/>
                  </a:lnTo>
                  <a:lnTo>
                    <a:pt x="131" y="76"/>
                  </a:lnTo>
                  <a:lnTo>
                    <a:pt x="120" y="76"/>
                  </a:lnTo>
                  <a:lnTo>
                    <a:pt x="109" y="76"/>
                  </a:lnTo>
                  <a:lnTo>
                    <a:pt x="109" y="65"/>
                  </a:lnTo>
                  <a:lnTo>
                    <a:pt x="120" y="65"/>
                  </a:lnTo>
                  <a:lnTo>
                    <a:pt x="109" y="55"/>
                  </a:lnTo>
                  <a:lnTo>
                    <a:pt x="98" y="55"/>
                  </a:lnTo>
                  <a:lnTo>
                    <a:pt x="87" y="55"/>
                  </a:lnTo>
                  <a:lnTo>
                    <a:pt x="77" y="65"/>
                  </a:lnTo>
                  <a:lnTo>
                    <a:pt x="87" y="65"/>
                  </a:lnTo>
                  <a:lnTo>
                    <a:pt x="87" y="76"/>
                  </a:lnTo>
                  <a:lnTo>
                    <a:pt x="66" y="76"/>
                  </a:lnTo>
                  <a:lnTo>
                    <a:pt x="44" y="76"/>
                  </a:lnTo>
                  <a:lnTo>
                    <a:pt x="33" y="76"/>
                  </a:lnTo>
                  <a:lnTo>
                    <a:pt x="11" y="65"/>
                  </a:lnTo>
                  <a:lnTo>
                    <a:pt x="0" y="65"/>
                  </a:lnTo>
                </a:path>
              </a:pathLst>
            </a:custGeom>
            <a:noFill/>
            <a:ln w="12700" cap="rnd">
              <a:solidFill>
                <a:srgbClr val="000000"/>
              </a:solidFill>
              <a:round/>
              <a:headEnd/>
              <a:tailEnd/>
            </a:ln>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3" name="Freeform 36"/>
            <p:cNvSpPr>
              <a:spLocks/>
            </p:cNvSpPr>
            <p:nvPr/>
          </p:nvSpPr>
          <p:spPr bwMode="auto">
            <a:xfrm>
              <a:off x="1662" y="1230"/>
              <a:ext cx="351" cy="405"/>
            </a:xfrm>
            <a:custGeom>
              <a:avLst/>
              <a:gdLst>
                <a:gd name="T0" fmla="*/ 339 w 351"/>
                <a:gd name="T1" fmla="*/ 360 h 405"/>
                <a:gd name="T2" fmla="*/ 339 w 351"/>
                <a:gd name="T3" fmla="*/ 360 h 405"/>
                <a:gd name="T4" fmla="*/ 317 w 351"/>
                <a:gd name="T5" fmla="*/ 371 h 405"/>
                <a:gd name="T6" fmla="*/ 317 w 351"/>
                <a:gd name="T7" fmla="*/ 371 h 405"/>
                <a:gd name="T8" fmla="*/ 328 w 351"/>
                <a:gd name="T9" fmla="*/ 349 h 405"/>
                <a:gd name="T10" fmla="*/ 306 w 351"/>
                <a:gd name="T11" fmla="*/ 360 h 405"/>
                <a:gd name="T12" fmla="*/ 273 w 351"/>
                <a:gd name="T13" fmla="*/ 360 h 405"/>
                <a:gd name="T14" fmla="*/ 263 w 351"/>
                <a:gd name="T15" fmla="*/ 382 h 405"/>
                <a:gd name="T16" fmla="*/ 252 w 351"/>
                <a:gd name="T17" fmla="*/ 393 h 405"/>
                <a:gd name="T18" fmla="*/ 230 w 351"/>
                <a:gd name="T19" fmla="*/ 382 h 405"/>
                <a:gd name="T20" fmla="*/ 197 w 351"/>
                <a:gd name="T21" fmla="*/ 393 h 405"/>
                <a:gd name="T22" fmla="*/ 175 w 351"/>
                <a:gd name="T23" fmla="*/ 371 h 405"/>
                <a:gd name="T24" fmla="*/ 175 w 351"/>
                <a:gd name="T25" fmla="*/ 349 h 405"/>
                <a:gd name="T26" fmla="*/ 175 w 351"/>
                <a:gd name="T27" fmla="*/ 317 h 405"/>
                <a:gd name="T28" fmla="*/ 142 w 351"/>
                <a:gd name="T29" fmla="*/ 306 h 405"/>
                <a:gd name="T30" fmla="*/ 109 w 351"/>
                <a:gd name="T31" fmla="*/ 306 h 405"/>
                <a:gd name="T32" fmla="*/ 109 w 351"/>
                <a:gd name="T33" fmla="*/ 273 h 405"/>
                <a:gd name="T34" fmla="*/ 120 w 351"/>
                <a:gd name="T35" fmla="*/ 262 h 405"/>
                <a:gd name="T36" fmla="*/ 131 w 351"/>
                <a:gd name="T37" fmla="*/ 240 h 405"/>
                <a:gd name="T38" fmla="*/ 98 w 351"/>
                <a:gd name="T39" fmla="*/ 240 h 405"/>
                <a:gd name="T40" fmla="*/ 88 w 351"/>
                <a:gd name="T41" fmla="*/ 262 h 405"/>
                <a:gd name="T42" fmla="*/ 66 w 351"/>
                <a:gd name="T43" fmla="*/ 273 h 405"/>
                <a:gd name="T44" fmla="*/ 33 w 351"/>
                <a:gd name="T45" fmla="*/ 273 h 405"/>
                <a:gd name="T46" fmla="*/ 11 w 351"/>
                <a:gd name="T47" fmla="*/ 262 h 405"/>
                <a:gd name="T48" fmla="*/ 0 w 351"/>
                <a:gd name="T49" fmla="*/ 229 h 405"/>
                <a:gd name="T50" fmla="*/ 0 w 351"/>
                <a:gd name="T51" fmla="*/ 197 h 405"/>
                <a:gd name="T52" fmla="*/ 0 w 351"/>
                <a:gd name="T53" fmla="*/ 164 h 405"/>
                <a:gd name="T54" fmla="*/ 22 w 351"/>
                <a:gd name="T55" fmla="*/ 153 h 405"/>
                <a:gd name="T56" fmla="*/ 55 w 351"/>
                <a:gd name="T57" fmla="*/ 142 h 405"/>
                <a:gd name="T58" fmla="*/ 88 w 351"/>
                <a:gd name="T59" fmla="*/ 142 h 405"/>
                <a:gd name="T60" fmla="*/ 88 w 351"/>
                <a:gd name="T61" fmla="*/ 131 h 405"/>
                <a:gd name="T62" fmla="*/ 120 w 351"/>
                <a:gd name="T63" fmla="*/ 131 h 405"/>
                <a:gd name="T64" fmla="*/ 153 w 351"/>
                <a:gd name="T65" fmla="*/ 142 h 405"/>
                <a:gd name="T66" fmla="*/ 186 w 351"/>
                <a:gd name="T67" fmla="*/ 153 h 405"/>
                <a:gd name="T68" fmla="*/ 197 w 351"/>
                <a:gd name="T69" fmla="*/ 186 h 405"/>
                <a:gd name="T70" fmla="*/ 208 w 351"/>
                <a:gd name="T71" fmla="*/ 186 h 405"/>
                <a:gd name="T72" fmla="*/ 208 w 351"/>
                <a:gd name="T73" fmla="*/ 153 h 405"/>
                <a:gd name="T74" fmla="*/ 197 w 351"/>
                <a:gd name="T75" fmla="*/ 131 h 405"/>
                <a:gd name="T76" fmla="*/ 219 w 351"/>
                <a:gd name="T77" fmla="*/ 98 h 405"/>
                <a:gd name="T78" fmla="*/ 241 w 351"/>
                <a:gd name="T79" fmla="*/ 87 h 405"/>
                <a:gd name="T80" fmla="*/ 252 w 351"/>
                <a:gd name="T81" fmla="*/ 76 h 405"/>
                <a:gd name="T82" fmla="*/ 252 w 351"/>
                <a:gd name="T83" fmla="*/ 66 h 405"/>
                <a:gd name="T84" fmla="*/ 263 w 351"/>
                <a:gd name="T85" fmla="*/ 66 h 405"/>
                <a:gd name="T86" fmla="*/ 252 w 351"/>
                <a:gd name="T87" fmla="*/ 33 h 405"/>
                <a:gd name="T88" fmla="*/ 263 w 351"/>
                <a:gd name="T89" fmla="*/ 22 h 405"/>
                <a:gd name="T90" fmla="*/ 273 w 351"/>
                <a:gd name="T91" fmla="*/ 44 h 405"/>
                <a:gd name="T92" fmla="*/ 284 w 351"/>
                <a:gd name="T93" fmla="*/ 22 h 405"/>
                <a:gd name="T94" fmla="*/ 295 w 351"/>
                <a:gd name="T95" fmla="*/ 0 h 4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1"/>
                <a:gd name="T145" fmla="*/ 0 h 405"/>
                <a:gd name="T146" fmla="*/ 351 w 351"/>
                <a:gd name="T147" fmla="*/ 405 h 4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1" h="405">
                  <a:moveTo>
                    <a:pt x="350" y="360"/>
                  </a:moveTo>
                  <a:lnTo>
                    <a:pt x="350" y="360"/>
                  </a:lnTo>
                  <a:lnTo>
                    <a:pt x="339" y="360"/>
                  </a:lnTo>
                  <a:lnTo>
                    <a:pt x="339" y="349"/>
                  </a:lnTo>
                  <a:lnTo>
                    <a:pt x="328" y="349"/>
                  </a:lnTo>
                  <a:lnTo>
                    <a:pt x="339" y="360"/>
                  </a:lnTo>
                  <a:lnTo>
                    <a:pt x="328" y="360"/>
                  </a:lnTo>
                  <a:lnTo>
                    <a:pt x="317" y="360"/>
                  </a:lnTo>
                  <a:lnTo>
                    <a:pt x="317" y="371"/>
                  </a:lnTo>
                  <a:lnTo>
                    <a:pt x="328" y="382"/>
                  </a:lnTo>
                  <a:lnTo>
                    <a:pt x="317" y="382"/>
                  </a:lnTo>
                  <a:lnTo>
                    <a:pt x="317" y="371"/>
                  </a:lnTo>
                  <a:lnTo>
                    <a:pt x="317" y="360"/>
                  </a:lnTo>
                  <a:lnTo>
                    <a:pt x="317" y="349"/>
                  </a:lnTo>
                  <a:lnTo>
                    <a:pt x="328" y="349"/>
                  </a:lnTo>
                  <a:lnTo>
                    <a:pt x="317" y="349"/>
                  </a:lnTo>
                  <a:lnTo>
                    <a:pt x="306" y="349"/>
                  </a:lnTo>
                  <a:lnTo>
                    <a:pt x="306" y="360"/>
                  </a:lnTo>
                  <a:lnTo>
                    <a:pt x="295" y="360"/>
                  </a:lnTo>
                  <a:lnTo>
                    <a:pt x="284" y="360"/>
                  </a:lnTo>
                  <a:lnTo>
                    <a:pt x="273" y="360"/>
                  </a:lnTo>
                  <a:lnTo>
                    <a:pt x="273" y="371"/>
                  </a:lnTo>
                  <a:lnTo>
                    <a:pt x="273" y="382"/>
                  </a:lnTo>
                  <a:lnTo>
                    <a:pt x="263" y="382"/>
                  </a:lnTo>
                  <a:lnTo>
                    <a:pt x="252" y="393"/>
                  </a:lnTo>
                  <a:lnTo>
                    <a:pt x="252" y="404"/>
                  </a:lnTo>
                  <a:lnTo>
                    <a:pt x="252" y="393"/>
                  </a:lnTo>
                  <a:lnTo>
                    <a:pt x="241" y="393"/>
                  </a:lnTo>
                  <a:lnTo>
                    <a:pt x="241" y="382"/>
                  </a:lnTo>
                  <a:lnTo>
                    <a:pt x="230" y="382"/>
                  </a:lnTo>
                  <a:lnTo>
                    <a:pt x="219" y="382"/>
                  </a:lnTo>
                  <a:lnTo>
                    <a:pt x="208" y="382"/>
                  </a:lnTo>
                  <a:lnTo>
                    <a:pt x="197" y="393"/>
                  </a:lnTo>
                  <a:lnTo>
                    <a:pt x="197" y="382"/>
                  </a:lnTo>
                  <a:lnTo>
                    <a:pt x="186" y="382"/>
                  </a:lnTo>
                  <a:lnTo>
                    <a:pt x="175" y="371"/>
                  </a:lnTo>
                  <a:lnTo>
                    <a:pt x="175" y="360"/>
                  </a:lnTo>
                  <a:lnTo>
                    <a:pt x="164" y="360"/>
                  </a:lnTo>
                  <a:lnTo>
                    <a:pt x="175" y="349"/>
                  </a:lnTo>
                  <a:lnTo>
                    <a:pt x="175" y="338"/>
                  </a:lnTo>
                  <a:lnTo>
                    <a:pt x="175" y="328"/>
                  </a:lnTo>
                  <a:lnTo>
                    <a:pt x="175" y="317"/>
                  </a:lnTo>
                  <a:lnTo>
                    <a:pt x="164" y="306"/>
                  </a:lnTo>
                  <a:lnTo>
                    <a:pt x="153" y="306"/>
                  </a:lnTo>
                  <a:lnTo>
                    <a:pt x="142" y="306"/>
                  </a:lnTo>
                  <a:lnTo>
                    <a:pt x="131" y="306"/>
                  </a:lnTo>
                  <a:lnTo>
                    <a:pt x="120" y="306"/>
                  </a:lnTo>
                  <a:lnTo>
                    <a:pt x="109" y="306"/>
                  </a:lnTo>
                  <a:lnTo>
                    <a:pt x="109" y="295"/>
                  </a:lnTo>
                  <a:lnTo>
                    <a:pt x="109" y="284"/>
                  </a:lnTo>
                  <a:lnTo>
                    <a:pt x="109" y="273"/>
                  </a:lnTo>
                  <a:lnTo>
                    <a:pt x="120" y="284"/>
                  </a:lnTo>
                  <a:lnTo>
                    <a:pt x="120" y="273"/>
                  </a:lnTo>
                  <a:lnTo>
                    <a:pt x="120" y="262"/>
                  </a:lnTo>
                  <a:lnTo>
                    <a:pt x="120" y="251"/>
                  </a:lnTo>
                  <a:lnTo>
                    <a:pt x="131" y="251"/>
                  </a:lnTo>
                  <a:lnTo>
                    <a:pt x="131" y="240"/>
                  </a:lnTo>
                  <a:lnTo>
                    <a:pt x="120" y="240"/>
                  </a:lnTo>
                  <a:lnTo>
                    <a:pt x="109" y="240"/>
                  </a:lnTo>
                  <a:lnTo>
                    <a:pt x="98" y="240"/>
                  </a:lnTo>
                  <a:lnTo>
                    <a:pt x="88" y="240"/>
                  </a:lnTo>
                  <a:lnTo>
                    <a:pt x="88" y="251"/>
                  </a:lnTo>
                  <a:lnTo>
                    <a:pt x="88" y="262"/>
                  </a:lnTo>
                  <a:lnTo>
                    <a:pt x="77" y="262"/>
                  </a:lnTo>
                  <a:lnTo>
                    <a:pt x="77" y="273"/>
                  </a:lnTo>
                  <a:lnTo>
                    <a:pt x="66" y="273"/>
                  </a:lnTo>
                  <a:lnTo>
                    <a:pt x="55" y="273"/>
                  </a:lnTo>
                  <a:lnTo>
                    <a:pt x="44" y="273"/>
                  </a:lnTo>
                  <a:lnTo>
                    <a:pt x="33" y="273"/>
                  </a:lnTo>
                  <a:lnTo>
                    <a:pt x="22" y="273"/>
                  </a:lnTo>
                  <a:lnTo>
                    <a:pt x="22" y="262"/>
                  </a:lnTo>
                  <a:lnTo>
                    <a:pt x="11" y="262"/>
                  </a:lnTo>
                  <a:lnTo>
                    <a:pt x="11" y="251"/>
                  </a:lnTo>
                  <a:lnTo>
                    <a:pt x="0" y="240"/>
                  </a:lnTo>
                  <a:lnTo>
                    <a:pt x="0" y="229"/>
                  </a:lnTo>
                  <a:lnTo>
                    <a:pt x="0" y="218"/>
                  </a:lnTo>
                  <a:lnTo>
                    <a:pt x="0" y="207"/>
                  </a:lnTo>
                  <a:lnTo>
                    <a:pt x="0" y="197"/>
                  </a:lnTo>
                  <a:lnTo>
                    <a:pt x="0" y="186"/>
                  </a:lnTo>
                  <a:lnTo>
                    <a:pt x="0" y="175"/>
                  </a:lnTo>
                  <a:lnTo>
                    <a:pt x="0" y="164"/>
                  </a:lnTo>
                  <a:lnTo>
                    <a:pt x="11" y="164"/>
                  </a:lnTo>
                  <a:lnTo>
                    <a:pt x="11" y="153"/>
                  </a:lnTo>
                  <a:lnTo>
                    <a:pt x="22" y="153"/>
                  </a:lnTo>
                  <a:lnTo>
                    <a:pt x="33" y="142"/>
                  </a:lnTo>
                  <a:lnTo>
                    <a:pt x="44" y="142"/>
                  </a:lnTo>
                  <a:lnTo>
                    <a:pt x="55" y="142"/>
                  </a:lnTo>
                  <a:lnTo>
                    <a:pt x="66" y="142"/>
                  </a:lnTo>
                  <a:lnTo>
                    <a:pt x="77" y="142"/>
                  </a:lnTo>
                  <a:lnTo>
                    <a:pt x="88" y="142"/>
                  </a:lnTo>
                  <a:lnTo>
                    <a:pt x="98" y="142"/>
                  </a:lnTo>
                  <a:lnTo>
                    <a:pt x="98" y="131"/>
                  </a:lnTo>
                  <a:lnTo>
                    <a:pt x="88" y="131"/>
                  </a:lnTo>
                  <a:lnTo>
                    <a:pt x="98" y="131"/>
                  </a:lnTo>
                  <a:lnTo>
                    <a:pt x="109" y="131"/>
                  </a:lnTo>
                  <a:lnTo>
                    <a:pt x="120" y="131"/>
                  </a:lnTo>
                  <a:lnTo>
                    <a:pt x="131" y="131"/>
                  </a:lnTo>
                  <a:lnTo>
                    <a:pt x="142" y="131"/>
                  </a:lnTo>
                  <a:lnTo>
                    <a:pt x="153" y="142"/>
                  </a:lnTo>
                  <a:lnTo>
                    <a:pt x="164" y="131"/>
                  </a:lnTo>
                  <a:lnTo>
                    <a:pt x="175" y="142"/>
                  </a:lnTo>
                  <a:lnTo>
                    <a:pt x="186" y="153"/>
                  </a:lnTo>
                  <a:lnTo>
                    <a:pt x="186" y="164"/>
                  </a:lnTo>
                  <a:lnTo>
                    <a:pt x="186" y="175"/>
                  </a:lnTo>
                  <a:lnTo>
                    <a:pt x="197" y="186"/>
                  </a:lnTo>
                  <a:lnTo>
                    <a:pt x="197" y="197"/>
                  </a:lnTo>
                  <a:lnTo>
                    <a:pt x="208" y="197"/>
                  </a:lnTo>
                  <a:lnTo>
                    <a:pt x="208" y="186"/>
                  </a:lnTo>
                  <a:lnTo>
                    <a:pt x="219" y="175"/>
                  </a:lnTo>
                  <a:lnTo>
                    <a:pt x="208" y="164"/>
                  </a:lnTo>
                  <a:lnTo>
                    <a:pt x="208" y="153"/>
                  </a:lnTo>
                  <a:lnTo>
                    <a:pt x="208" y="142"/>
                  </a:lnTo>
                  <a:lnTo>
                    <a:pt x="197" y="142"/>
                  </a:lnTo>
                  <a:lnTo>
                    <a:pt x="197" y="131"/>
                  </a:lnTo>
                  <a:lnTo>
                    <a:pt x="197" y="120"/>
                  </a:lnTo>
                  <a:lnTo>
                    <a:pt x="208" y="109"/>
                  </a:lnTo>
                  <a:lnTo>
                    <a:pt x="219" y="98"/>
                  </a:lnTo>
                  <a:lnTo>
                    <a:pt x="230" y="98"/>
                  </a:lnTo>
                  <a:lnTo>
                    <a:pt x="230" y="87"/>
                  </a:lnTo>
                  <a:lnTo>
                    <a:pt x="241" y="87"/>
                  </a:lnTo>
                  <a:lnTo>
                    <a:pt x="252" y="76"/>
                  </a:lnTo>
                  <a:lnTo>
                    <a:pt x="263" y="76"/>
                  </a:lnTo>
                  <a:lnTo>
                    <a:pt x="252" y="76"/>
                  </a:lnTo>
                  <a:lnTo>
                    <a:pt x="263" y="76"/>
                  </a:lnTo>
                  <a:lnTo>
                    <a:pt x="263" y="66"/>
                  </a:lnTo>
                  <a:lnTo>
                    <a:pt x="252" y="66"/>
                  </a:lnTo>
                  <a:lnTo>
                    <a:pt x="263" y="66"/>
                  </a:lnTo>
                  <a:lnTo>
                    <a:pt x="273" y="66"/>
                  </a:lnTo>
                  <a:lnTo>
                    <a:pt x="263" y="66"/>
                  </a:lnTo>
                  <a:lnTo>
                    <a:pt x="263" y="55"/>
                  </a:lnTo>
                  <a:lnTo>
                    <a:pt x="263" y="44"/>
                  </a:lnTo>
                  <a:lnTo>
                    <a:pt x="252" y="33"/>
                  </a:lnTo>
                  <a:lnTo>
                    <a:pt x="263" y="33"/>
                  </a:lnTo>
                  <a:lnTo>
                    <a:pt x="252" y="22"/>
                  </a:lnTo>
                  <a:lnTo>
                    <a:pt x="263" y="22"/>
                  </a:lnTo>
                  <a:lnTo>
                    <a:pt x="263" y="33"/>
                  </a:lnTo>
                  <a:lnTo>
                    <a:pt x="263" y="44"/>
                  </a:lnTo>
                  <a:lnTo>
                    <a:pt x="273" y="44"/>
                  </a:lnTo>
                  <a:lnTo>
                    <a:pt x="273" y="33"/>
                  </a:lnTo>
                  <a:lnTo>
                    <a:pt x="273" y="22"/>
                  </a:lnTo>
                  <a:lnTo>
                    <a:pt x="284" y="22"/>
                  </a:lnTo>
                  <a:lnTo>
                    <a:pt x="284" y="11"/>
                  </a:lnTo>
                  <a:lnTo>
                    <a:pt x="284" y="0"/>
                  </a:lnTo>
                  <a:lnTo>
                    <a:pt x="295" y="0"/>
                  </a:lnTo>
                </a:path>
              </a:pathLst>
            </a:custGeom>
            <a:noFill/>
            <a:ln w="12700" cap="rnd">
              <a:solidFill>
                <a:srgbClr val="000000"/>
              </a:solidFill>
              <a:round/>
              <a:headEnd/>
              <a:tailEnd/>
            </a:ln>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4" name="Freeform 37"/>
            <p:cNvSpPr>
              <a:spLocks/>
            </p:cNvSpPr>
            <p:nvPr/>
          </p:nvSpPr>
          <p:spPr bwMode="auto">
            <a:xfrm>
              <a:off x="1564" y="837"/>
              <a:ext cx="613" cy="394"/>
            </a:xfrm>
            <a:custGeom>
              <a:avLst/>
              <a:gdLst>
                <a:gd name="T0" fmla="*/ 415 w 613"/>
                <a:gd name="T1" fmla="*/ 382 h 394"/>
                <a:gd name="T2" fmla="*/ 426 w 613"/>
                <a:gd name="T3" fmla="*/ 382 h 394"/>
                <a:gd name="T4" fmla="*/ 448 w 613"/>
                <a:gd name="T5" fmla="*/ 360 h 394"/>
                <a:gd name="T6" fmla="*/ 492 w 613"/>
                <a:gd name="T7" fmla="*/ 349 h 394"/>
                <a:gd name="T8" fmla="*/ 503 w 613"/>
                <a:gd name="T9" fmla="*/ 349 h 394"/>
                <a:gd name="T10" fmla="*/ 492 w 613"/>
                <a:gd name="T11" fmla="*/ 371 h 394"/>
                <a:gd name="T12" fmla="*/ 514 w 613"/>
                <a:gd name="T13" fmla="*/ 349 h 394"/>
                <a:gd name="T14" fmla="*/ 546 w 613"/>
                <a:gd name="T15" fmla="*/ 338 h 394"/>
                <a:gd name="T16" fmla="*/ 536 w 613"/>
                <a:gd name="T17" fmla="*/ 338 h 394"/>
                <a:gd name="T18" fmla="*/ 503 w 613"/>
                <a:gd name="T19" fmla="*/ 328 h 394"/>
                <a:gd name="T20" fmla="*/ 481 w 613"/>
                <a:gd name="T21" fmla="*/ 317 h 394"/>
                <a:gd name="T22" fmla="*/ 492 w 613"/>
                <a:gd name="T23" fmla="*/ 295 h 394"/>
                <a:gd name="T24" fmla="*/ 459 w 613"/>
                <a:gd name="T25" fmla="*/ 306 h 394"/>
                <a:gd name="T26" fmla="*/ 426 w 613"/>
                <a:gd name="T27" fmla="*/ 328 h 394"/>
                <a:gd name="T28" fmla="*/ 448 w 613"/>
                <a:gd name="T29" fmla="*/ 306 h 394"/>
                <a:gd name="T30" fmla="*/ 481 w 613"/>
                <a:gd name="T31" fmla="*/ 284 h 394"/>
                <a:gd name="T32" fmla="*/ 525 w 613"/>
                <a:gd name="T33" fmla="*/ 284 h 394"/>
                <a:gd name="T34" fmla="*/ 568 w 613"/>
                <a:gd name="T35" fmla="*/ 284 h 394"/>
                <a:gd name="T36" fmla="*/ 612 w 613"/>
                <a:gd name="T37" fmla="*/ 262 h 394"/>
                <a:gd name="T38" fmla="*/ 579 w 613"/>
                <a:gd name="T39" fmla="*/ 240 h 394"/>
                <a:gd name="T40" fmla="*/ 557 w 613"/>
                <a:gd name="T41" fmla="*/ 229 h 394"/>
                <a:gd name="T42" fmla="*/ 536 w 613"/>
                <a:gd name="T43" fmla="*/ 207 h 394"/>
                <a:gd name="T44" fmla="*/ 525 w 613"/>
                <a:gd name="T45" fmla="*/ 186 h 394"/>
                <a:gd name="T46" fmla="*/ 503 w 613"/>
                <a:gd name="T47" fmla="*/ 164 h 394"/>
                <a:gd name="T48" fmla="*/ 470 w 613"/>
                <a:gd name="T49" fmla="*/ 186 h 394"/>
                <a:gd name="T50" fmla="*/ 437 w 613"/>
                <a:gd name="T51" fmla="*/ 175 h 394"/>
                <a:gd name="T52" fmla="*/ 415 w 613"/>
                <a:gd name="T53" fmla="*/ 153 h 394"/>
                <a:gd name="T54" fmla="*/ 372 w 613"/>
                <a:gd name="T55" fmla="*/ 142 h 394"/>
                <a:gd name="T56" fmla="*/ 339 w 613"/>
                <a:gd name="T57" fmla="*/ 153 h 394"/>
                <a:gd name="T58" fmla="*/ 328 w 613"/>
                <a:gd name="T59" fmla="*/ 186 h 394"/>
                <a:gd name="T60" fmla="*/ 350 w 613"/>
                <a:gd name="T61" fmla="*/ 218 h 394"/>
                <a:gd name="T62" fmla="*/ 328 w 613"/>
                <a:gd name="T63" fmla="*/ 240 h 394"/>
                <a:gd name="T64" fmla="*/ 317 w 613"/>
                <a:gd name="T65" fmla="*/ 273 h 394"/>
                <a:gd name="T66" fmla="*/ 284 w 613"/>
                <a:gd name="T67" fmla="*/ 240 h 394"/>
                <a:gd name="T68" fmla="*/ 251 w 613"/>
                <a:gd name="T69" fmla="*/ 229 h 394"/>
                <a:gd name="T70" fmla="*/ 219 w 613"/>
                <a:gd name="T71" fmla="*/ 207 h 394"/>
                <a:gd name="T72" fmla="*/ 164 w 613"/>
                <a:gd name="T73" fmla="*/ 207 h 394"/>
                <a:gd name="T74" fmla="*/ 131 w 613"/>
                <a:gd name="T75" fmla="*/ 186 h 394"/>
                <a:gd name="T76" fmla="*/ 153 w 613"/>
                <a:gd name="T77" fmla="*/ 142 h 394"/>
                <a:gd name="T78" fmla="*/ 186 w 613"/>
                <a:gd name="T79" fmla="*/ 120 h 394"/>
                <a:gd name="T80" fmla="*/ 230 w 613"/>
                <a:gd name="T81" fmla="*/ 98 h 394"/>
                <a:gd name="T82" fmla="*/ 251 w 613"/>
                <a:gd name="T83" fmla="*/ 98 h 394"/>
                <a:gd name="T84" fmla="*/ 295 w 613"/>
                <a:gd name="T85" fmla="*/ 76 h 394"/>
                <a:gd name="T86" fmla="*/ 295 w 613"/>
                <a:gd name="T87" fmla="*/ 55 h 394"/>
                <a:gd name="T88" fmla="*/ 240 w 613"/>
                <a:gd name="T89" fmla="*/ 55 h 394"/>
                <a:gd name="T90" fmla="*/ 219 w 613"/>
                <a:gd name="T91" fmla="*/ 87 h 394"/>
                <a:gd name="T92" fmla="*/ 186 w 613"/>
                <a:gd name="T93" fmla="*/ 66 h 394"/>
                <a:gd name="T94" fmla="*/ 164 w 613"/>
                <a:gd name="T95" fmla="*/ 44 h 394"/>
                <a:gd name="T96" fmla="*/ 153 w 613"/>
                <a:gd name="T97" fmla="*/ 22 h 394"/>
                <a:gd name="T98" fmla="*/ 186 w 613"/>
                <a:gd name="T99" fmla="*/ 0 h 394"/>
                <a:gd name="T100" fmla="*/ 120 w 613"/>
                <a:gd name="T101" fmla="*/ 11 h 394"/>
                <a:gd name="T102" fmla="*/ 120 w 613"/>
                <a:gd name="T103" fmla="*/ 33 h 394"/>
                <a:gd name="T104" fmla="*/ 142 w 613"/>
                <a:gd name="T105" fmla="*/ 55 h 394"/>
                <a:gd name="T106" fmla="*/ 120 w 613"/>
                <a:gd name="T107" fmla="*/ 76 h 394"/>
                <a:gd name="T108" fmla="*/ 109 w 613"/>
                <a:gd name="T109" fmla="*/ 55 h 394"/>
                <a:gd name="T110" fmla="*/ 87 w 613"/>
                <a:gd name="T111" fmla="*/ 66 h 394"/>
                <a:gd name="T112" fmla="*/ 33 w 613"/>
                <a:gd name="T113" fmla="*/ 76 h 3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394"/>
                <a:gd name="T173" fmla="*/ 613 w 613"/>
                <a:gd name="T174" fmla="*/ 394 h 3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394">
                  <a:moveTo>
                    <a:pt x="393" y="393"/>
                  </a:moveTo>
                  <a:lnTo>
                    <a:pt x="404" y="393"/>
                  </a:lnTo>
                  <a:lnTo>
                    <a:pt x="415" y="393"/>
                  </a:lnTo>
                  <a:lnTo>
                    <a:pt x="415" y="382"/>
                  </a:lnTo>
                  <a:lnTo>
                    <a:pt x="426" y="393"/>
                  </a:lnTo>
                  <a:lnTo>
                    <a:pt x="437" y="393"/>
                  </a:lnTo>
                  <a:lnTo>
                    <a:pt x="437" y="382"/>
                  </a:lnTo>
                  <a:lnTo>
                    <a:pt x="426" y="382"/>
                  </a:lnTo>
                  <a:lnTo>
                    <a:pt x="426" y="371"/>
                  </a:lnTo>
                  <a:lnTo>
                    <a:pt x="437" y="371"/>
                  </a:lnTo>
                  <a:lnTo>
                    <a:pt x="437" y="360"/>
                  </a:lnTo>
                  <a:lnTo>
                    <a:pt x="448" y="360"/>
                  </a:lnTo>
                  <a:lnTo>
                    <a:pt x="459" y="360"/>
                  </a:lnTo>
                  <a:lnTo>
                    <a:pt x="470" y="349"/>
                  </a:lnTo>
                  <a:lnTo>
                    <a:pt x="481" y="349"/>
                  </a:lnTo>
                  <a:lnTo>
                    <a:pt x="492" y="349"/>
                  </a:lnTo>
                  <a:lnTo>
                    <a:pt x="503" y="338"/>
                  </a:lnTo>
                  <a:lnTo>
                    <a:pt x="503" y="349"/>
                  </a:lnTo>
                  <a:lnTo>
                    <a:pt x="503" y="338"/>
                  </a:lnTo>
                  <a:lnTo>
                    <a:pt x="503" y="349"/>
                  </a:lnTo>
                  <a:lnTo>
                    <a:pt x="492" y="349"/>
                  </a:lnTo>
                  <a:lnTo>
                    <a:pt x="481" y="349"/>
                  </a:lnTo>
                  <a:lnTo>
                    <a:pt x="481" y="360"/>
                  </a:lnTo>
                  <a:lnTo>
                    <a:pt x="492" y="371"/>
                  </a:lnTo>
                  <a:lnTo>
                    <a:pt x="492" y="360"/>
                  </a:lnTo>
                  <a:lnTo>
                    <a:pt x="503" y="360"/>
                  </a:lnTo>
                  <a:lnTo>
                    <a:pt x="503" y="349"/>
                  </a:lnTo>
                  <a:lnTo>
                    <a:pt x="514" y="349"/>
                  </a:lnTo>
                  <a:lnTo>
                    <a:pt x="525" y="349"/>
                  </a:lnTo>
                  <a:lnTo>
                    <a:pt x="536" y="349"/>
                  </a:lnTo>
                  <a:lnTo>
                    <a:pt x="546" y="349"/>
                  </a:lnTo>
                  <a:lnTo>
                    <a:pt x="546" y="338"/>
                  </a:lnTo>
                  <a:lnTo>
                    <a:pt x="557" y="338"/>
                  </a:lnTo>
                  <a:lnTo>
                    <a:pt x="557" y="328"/>
                  </a:lnTo>
                  <a:lnTo>
                    <a:pt x="546" y="328"/>
                  </a:lnTo>
                  <a:lnTo>
                    <a:pt x="536" y="338"/>
                  </a:lnTo>
                  <a:lnTo>
                    <a:pt x="525" y="338"/>
                  </a:lnTo>
                  <a:lnTo>
                    <a:pt x="514" y="338"/>
                  </a:lnTo>
                  <a:lnTo>
                    <a:pt x="503" y="338"/>
                  </a:lnTo>
                  <a:lnTo>
                    <a:pt x="503" y="328"/>
                  </a:lnTo>
                  <a:lnTo>
                    <a:pt x="492" y="317"/>
                  </a:lnTo>
                  <a:lnTo>
                    <a:pt x="503" y="317"/>
                  </a:lnTo>
                  <a:lnTo>
                    <a:pt x="492" y="317"/>
                  </a:lnTo>
                  <a:lnTo>
                    <a:pt x="481" y="317"/>
                  </a:lnTo>
                  <a:lnTo>
                    <a:pt x="492" y="317"/>
                  </a:lnTo>
                  <a:lnTo>
                    <a:pt x="503" y="306"/>
                  </a:lnTo>
                  <a:lnTo>
                    <a:pt x="503" y="295"/>
                  </a:lnTo>
                  <a:lnTo>
                    <a:pt x="492" y="295"/>
                  </a:lnTo>
                  <a:lnTo>
                    <a:pt x="481" y="295"/>
                  </a:lnTo>
                  <a:lnTo>
                    <a:pt x="470" y="295"/>
                  </a:lnTo>
                  <a:lnTo>
                    <a:pt x="470" y="306"/>
                  </a:lnTo>
                  <a:lnTo>
                    <a:pt x="459" y="306"/>
                  </a:lnTo>
                  <a:lnTo>
                    <a:pt x="448" y="306"/>
                  </a:lnTo>
                  <a:lnTo>
                    <a:pt x="448" y="317"/>
                  </a:lnTo>
                  <a:lnTo>
                    <a:pt x="437" y="317"/>
                  </a:lnTo>
                  <a:lnTo>
                    <a:pt x="426" y="328"/>
                  </a:lnTo>
                  <a:lnTo>
                    <a:pt x="426" y="317"/>
                  </a:lnTo>
                  <a:lnTo>
                    <a:pt x="437" y="317"/>
                  </a:lnTo>
                  <a:lnTo>
                    <a:pt x="437" y="306"/>
                  </a:lnTo>
                  <a:lnTo>
                    <a:pt x="448" y="306"/>
                  </a:lnTo>
                  <a:lnTo>
                    <a:pt x="459" y="295"/>
                  </a:lnTo>
                  <a:lnTo>
                    <a:pt x="470" y="295"/>
                  </a:lnTo>
                  <a:lnTo>
                    <a:pt x="470" y="284"/>
                  </a:lnTo>
                  <a:lnTo>
                    <a:pt x="481" y="284"/>
                  </a:lnTo>
                  <a:lnTo>
                    <a:pt x="492" y="284"/>
                  </a:lnTo>
                  <a:lnTo>
                    <a:pt x="503" y="284"/>
                  </a:lnTo>
                  <a:lnTo>
                    <a:pt x="514" y="284"/>
                  </a:lnTo>
                  <a:lnTo>
                    <a:pt x="525" y="284"/>
                  </a:lnTo>
                  <a:lnTo>
                    <a:pt x="536" y="284"/>
                  </a:lnTo>
                  <a:lnTo>
                    <a:pt x="546" y="284"/>
                  </a:lnTo>
                  <a:lnTo>
                    <a:pt x="557" y="284"/>
                  </a:lnTo>
                  <a:lnTo>
                    <a:pt x="568" y="284"/>
                  </a:lnTo>
                  <a:lnTo>
                    <a:pt x="579" y="273"/>
                  </a:lnTo>
                  <a:lnTo>
                    <a:pt x="601" y="273"/>
                  </a:lnTo>
                  <a:lnTo>
                    <a:pt x="601" y="262"/>
                  </a:lnTo>
                  <a:lnTo>
                    <a:pt x="612" y="262"/>
                  </a:lnTo>
                  <a:lnTo>
                    <a:pt x="612" y="251"/>
                  </a:lnTo>
                  <a:lnTo>
                    <a:pt x="601" y="240"/>
                  </a:lnTo>
                  <a:lnTo>
                    <a:pt x="590" y="240"/>
                  </a:lnTo>
                  <a:lnTo>
                    <a:pt x="579" y="240"/>
                  </a:lnTo>
                  <a:lnTo>
                    <a:pt x="590" y="240"/>
                  </a:lnTo>
                  <a:lnTo>
                    <a:pt x="579" y="229"/>
                  </a:lnTo>
                  <a:lnTo>
                    <a:pt x="568" y="229"/>
                  </a:lnTo>
                  <a:lnTo>
                    <a:pt x="557" y="229"/>
                  </a:lnTo>
                  <a:lnTo>
                    <a:pt x="557" y="218"/>
                  </a:lnTo>
                  <a:lnTo>
                    <a:pt x="546" y="218"/>
                  </a:lnTo>
                  <a:lnTo>
                    <a:pt x="536" y="218"/>
                  </a:lnTo>
                  <a:lnTo>
                    <a:pt x="536" y="207"/>
                  </a:lnTo>
                  <a:lnTo>
                    <a:pt x="546" y="207"/>
                  </a:lnTo>
                  <a:lnTo>
                    <a:pt x="536" y="197"/>
                  </a:lnTo>
                  <a:lnTo>
                    <a:pt x="525" y="197"/>
                  </a:lnTo>
                  <a:lnTo>
                    <a:pt x="525" y="186"/>
                  </a:lnTo>
                  <a:lnTo>
                    <a:pt x="514" y="186"/>
                  </a:lnTo>
                  <a:lnTo>
                    <a:pt x="514" y="175"/>
                  </a:lnTo>
                  <a:lnTo>
                    <a:pt x="503" y="175"/>
                  </a:lnTo>
                  <a:lnTo>
                    <a:pt x="503" y="164"/>
                  </a:lnTo>
                  <a:lnTo>
                    <a:pt x="492" y="175"/>
                  </a:lnTo>
                  <a:lnTo>
                    <a:pt x="492" y="186"/>
                  </a:lnTo>
                  <a:lnTo>
                    <a:pt x="481" y="186"/>
                  </a:lnTo>
                  <a:lnTo>
                    <a:pt x="470" y="186"/>
                  </a:lnTo>
                  <a:lnTo>
                    <a:pt x="459" y="197"/>
                  </a:lnTo>
                  <a:lnTo>
                    <a:pt x="459" y="186"/>
                  </a:lnTo>
                  <a:lnTo>
                    <a:pt x="448" y="186"/>
                  </a:lnTo>
                  <a:lnTo>
                    <a:pt x="437" y="175"/>
                  </a:lnTo>
                  <a:lnTo>
                    <a:pt x="437" y="164"/>
                  </a:lnTo>
                  <a:lnTo>
                    <a:pt x="437" y="153"/>
                  </a:lnTo>
                  <a:lnTo>
                    <a:pt x="426" y="153"/>
                  </a:lnTo>
                  <a:lnTo>
                    <a:pt x="415" y="153"/>
                  </a:lnTo>
                  <a:lnTo>
                    <a:pt x="404" y="153"/>
                  </a:lnTo>
                  <a:lnTo>
                    <a:pt x="404" y="142"/>
                  </a:lnTo>
                  <a:lnTo>
                    <a:pt x="393" y="142"/>
                  </a:lnTo>
                  <a:lnTo>
                    <a:pt x="372" y="142"/>
                  </a:lnTo>
                  <a:lnTo>
                    <a:pt x="361" y="142"/>
                  </a:lnTo>
                  <a:lnTo>
                    <a:pt x="350" y="142"/>
                  </a:lnTo>
                  <a:lnTo>
                    <a:pt x="339" y="142"/>
                  </a:lnTo>
                  <a:lnTo>
                    <a:pt x="339" y="153"/>
                  </a:lnTo>
                  <a:lnTo>
                    <a:pt x="339" y="164"/>
                  </a:lnTo>
                  <a:lnTo>
                    <a:pt x="350" y="175"/>
                  </a:lnTo>
                  <a:lnTo>
                    <a:pt x="339" y="175"/>
                  </a:lnTo>
                  <a:lnTo>
                    <a:pt x="328" y="186"/>
                  </a:lnTo>
                  <a:lnTo>
                    <a:pt x="339" y="186"/>
                  </a:lnTo>
                  <a:lnTo>
                    <a:pt x="350" y="197"/>
                  </a:lnTo>
                  <a:lnTo>
                    <a:pt x="350" y="207"/>
                  </a:lnTo>
                  <a:lnTo>
                    <a:pt x="350" y="218"/>
                  </a:lnTo>
                  <a:lnTo>
                    <a:pt x="339" y="229"/>
                  </a:lnTo>
                  <a:lnTo>
                    <a:pt x="328" y="229"/>
                  </a:lnTo>
                  <a:lnTo>
                    <a:pt x="317" y="229"/>
                  </a:lnTo>
                  <a:lnTo>
                    <a:pt x="328" y="240"/>
                  </a:lnTo>
                  <a:lnTo>
                    <a:pt x="328" y="251"/>
                  </a:lnTo>
                  <a:lnTo>
                    <a:pt x="328" y="262"/>
                  </a:lnTo>
                  <a:lnTo>
                    <a:pt x="328" y="273"/>
                  </a:lnTo>
                  <a:lnTo>
                    <a:pt x="317" y="273"/>
                  </a:lnTo>
                  <a:lnTo>
                    <a:pt x="306" y="273"/>
                  </a:lnTo>
                  <a:lnTo>
                    <a:pt x="295" y="262"/>
                  </a:lnTo>
                  <a:lnTo>
                    <a:pt x="284" y="251"/>
                  </a:lnTo>
                  <a:lnTo>
                    <a:pt x="284" y="240"/>
                  </a:lnTo>
                  <a:lnTo>
                    <a:pt x="284" y="229"/>
                  </a:lnTo>
                  <a:lnTo>
                    <a:pt x="273" y="229"/>
                  </a:lnTo>
                  <a:lnTo>
                    <a:pt x="262" y="229"/>
                  </a:lnTo>
                  <a:lnTo>
                    <a:pt x="251" y="229"/>
                  </a:lnTo>
                  <a:lnTo>
                    <a:pt x="240" y="218"/>
                  </a:lnTo>
                  <a:lnTo>
                    <a:pt x="230" y="218"/>
                  </a:lnTo>
                  <a:lnTo>
                    <a:pt x="219" y="218"/>
                  </a:lnTo>
                  <a:lnTo>
                    <a:pt x="219" y="207"/>
                  </a:lnTo>
                  <a:lnTo>
                    <a:pt x="208" y="207"/>
                  </a:lnTo>
                  <a:lnTo>
                    <a:pt x="186" y="207"/>
                  </a:lnTo>
                  <a:lnTo>
                    <a:pt x="175" y="207"/>
                  </a:lnTo>
                  <a:lnTo>
                    <a:pt x="164" y="207"/>
                  </a:lnTo>
                  <a:lnTo>
                    <a:pt x="153" y="197"/>
                  </a:lnTo>
                  <a:lnTo>
                    <a:pt x="153" y="186"/>
                  </a:lnTo>
                  <a:lnTo>
                    <a:pt x="142" y="186"/>
                  </a:lnTo>
                  <a:lnTo>
                    <a:pt x="131" y="186"/>
                  </a:lnTo>
                  <a:lnTo>
                    <a:pt x="131" y="175"/>
                  </a:lnTo>
                  <a:lnTo>
                    <a:pt x="131" y="164"/>
                  </a:lnTo>
                  <a:lnTo>
                    <a:pt x="142" y="153"/>
                  </a:lnTo>
                  <a:lnTo>
                    <a:pt x="153" y="142"/>
                  </a:lnTo>
                  <a:lnTo>
                    <a:pt x="164" y="142"/>
                  </a:lnTo>
                  <a:lnTo>
                    <a:pt x="175" y="142"/>
                  </a:lnTo>
                  <a:lnTo>
                    <a:pt x="186" y="131"/>
                  </a:lnTo>
                  <a:lnTo>
                    <a:pt x="186" y="120"/>
                  </a:lnTo>
                  <a:lnTo>
                    <a:pt x="208" y="120"/>
                  </a:lnTo>
                  <a:lnTo>
                    <a:pt x="219" y="120"/>
                  </a:lnTo>
                  <a:lnTo>
                    <a:pt x="230" y="109"/>
                  </a:lnTo>
                  <a:lnTo>
                    <a:pt x="230" y="98"/>
                  </a:lnTo>
                  <a:lnTo>
                    <a:pt x="240" y="98"/>
                  </a:lnTo>
                  <a:lnTo>
                    <a:pt x="230" y="87"/>
                  </a:lnTo>
                  <a:lnTo>
                    <a:pt x="240" y="87"/>
                  </a:lnTo>
                  <a:lnTo>
                    <a:pt x="251" y="98"/>
                  </a:lnTo>
                  <a:lnTo>
                    <a:pt x="262" y="98"/>
                  </a:lnTo>
                  <a:lnTo>
                    <a:pt x="284" y="87"/>
                  </a:lnTo>
                  <a:lnTo>
                    <a:pt x="295" y="87"/>
                  </a:lnTo>
                  <a:lnTo>
                    <a:pt x="295" y="76"/>
                  </a:lnTo>
                  <a:lnTo>
                    <a:pt x="284" y="76"/>
                  </a:lnTo>
                  <a:lnTo>
                    <a:pt x="284" y="66"/>
                  </a:lnTo>
                  <a:lnTo>
                    <a:pt x="295" y="66"/>
                  </a:lnTo>
                  <a:lnTo>
                    <a:pt x="295" y="55"/>
                  </a:lnTo>
                  <a:lnTo>
                    <a:pt x="284" y="55"/>
                  </a:lnTo>
                  <a:lnTo>
                    <a:pt x="273" y="55"/>
                  </a:lnTo>
                  <a:lnTo>
                    <a:pt x="262" y="55"/>
                  </a:lnTo>
                  <a:lnTo>
                    <a:pt x="240" y="55"/>
                  </a:lnTo>
                  <a:lnTo>
                    <a:pt x="251" y="66"/>
                  </a:lnTo>
                  <a:lnTo>
                    <a:pt x="251" y="76"/>
                  </a:lnTo>
                  <a:lnTo>
                    <a:pt x="230" y="76"/>
                  </a:lnTo>
                  <a:lnTo>
                    <a:pt x="219" y="87"/>
                  </a:lnTo>
                  <a:lnTo>
                    <a:pt x="208" y="76"/>
                  </a:lnTo>
                  <a:lnTo>
                    <a:pt x="219" y="66"/>
                  </a:lnTo>
                  <a:lnTo>
                    <a:pt x="208" y="55"/>
                  </a:lnTo>
                  <a:lnTo>
                    <a:pt x="186" y="66"/>
                  </a:lnTo>
                  <a:lnTo>
                    <a:pt x="175" y="55"/>
                  </a:lnTo>
                  <a:lnTo>
                    <a:pt x="164" y="55"/>
                  </a:lnTo>
                  <a:lnTo>
                    <a:pt x="175" y="44"/>
                  </a:lnTo>
                  <a:lnTo>
                    <a:pt x="164" y="44"/>
                  </a:lnTo>
                  <a:lnTo>
                    <a:pt x="153" y="33"/>
                  </a:lnTo>
                  <a:lnTo>
                    <a:pt x="142" y="33"/>
                  </a:lnTo>
                  <a:lnTo>
                    <a:pt x="142" y="22"/>
                  </a:lnTo>
                  <a:lnTo>
                    <a:pt x="153" y="22"/>
                  </a:lnTo>
                  <a:lnTo>
                    <a:pt x="164" y="22"/>
                  </a:lnTo>
                  <a:lnTo>
                    <a:pt x="175" y="11"/>
                  </a:lnTo>
                  <a:lnTo>
                    <a:pt x="186" y="11"/>
                  </a:lnTo>
                  <a:lnTo>
                    <a:pt x="186" y="0"/>
                  </a:lnTo>
                  <a:lnTo>
                    <a:pt x="175" y="0"/>
                  </a:lnTo>
                  <a:lnTo>
                    <a:pt x="153" y="0"/>
                  </a:lnTo>
                  <a:lnTo>
                    <a:pt x="131" y="0"/>
                  </a:lnTo>
                  <a:lnTo>
                    <a:pt x="120" y="11"/>
                  </a:lnTo>
                  <a:lnTo>
                    <a:pt x="131" y="11"/>
                  </a:lnTo>
                  <a:lnTo>
                    <a:pt x="131" y="22"/>
                  </a:lnTo>
                  <a:lnTo>
                    <a:pt x="131" y="33"/>
                  </a:lnTo>
                  <a:lnTo>
                    <a:pt x="120" y="33"/>
                  </a:lnTo>
                  <a:lnTo>
                    <a:pt x="109" y="33"/>
                  </a:lnTo>
                  <a:lnTo>
                    <a:pt x="109" y="44"/>
                  </a:lnTo>
                  <a:lnTo>
                    <a:pt x="120" y="55"/>
                  </a:lnTo>
                  <a:lnTo>
                    <a:pt x="142" y="55"/>
                  </a:lnTo>
                  <a:lnTo>
                    <a:pt x="131" y="66"/>
                  </a:lnTo>
                  <a:lnTo>
                    <a:pt x="142" y="66"/>
                  </a:lnTo>
                  <a:lnTo>
                    <a:pt x="131" y="76"/>
                  </a:lnTo>
                  <a:lnTo>
                    <a:pt x="120" y="76"/>
                  </a:lnTo>
                  <a:lnTo>
                    <a:pt x="109" y="76"/>
                  </a:lnTo>
                  <a:lnTo>
                    <a:pt x="109" y="66"/>
                  </a:lnTo>
                  <a:lnTo>
                    <a:pt x="120" y="66"/>
                  </a:lnTo>
                  <a:lnTo>
                    <a:pt x="109" y="55"/>
                  </a:lnTo>
                  <a:lnTo>
                    <a:pt x="98" y="55"/>
                  </a:lnTo>
                  <a:lnTo>
                    <a:pt x="87" y="55"/>
                  </a:lnTo>
                  <a:lnTo>
                    <a:pt x="77" y="66"/>
                  </a:lnTo>
                  <a:lnTo>
                    <a:pt x="87" y="66"/>
                  </a:lnTo>
                  <a:lnTo>
                    <a:pt x="87" y="76"/>
                  </a:lnTo>
                  <a:lnTo>
                    <a:pt x="66" y="76"/>
                  </a:lnTo>
                  <a:lnTo>
                    <a:pt x="44" y="76"/>
                  </a:lnTo>
                  <a:lnTo>
                    <a:pt x="33" y="76"/>
                  </a:lnTo>
                  <a:lnTo>
                    <a:pt x="11" y="66"/>
                  </a:lnTo>
                  <a:lnTo>
                    <a:pt x="0" y="66"/>
                  </a:lnTo>
                </a:path>
              </a:pathLst>
            </a:custGeom>
            <a:noFill/>
            <a:ln w="12700" cap="rnd">
              <a:solidFill>
                <a:srgbClr val="000000"/>
              </a:solidFill>
              <a:round/>
              <a:headEnd/>
              <a:tailEnd/>
            </a:ln>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6568"/>
            <a:ext cx="9144000" cy="532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411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normAutofit fontScale="90000"/>
          </a:bodyPr>
          <a:lstStyle/>
          <a:p>
            <a:r>
              <a:rPr lang="nl-NL" dirty="0"/>
              <a:t>Kwaliteit internationale </a:t>
            </a:r>
            <a:r>
              <a:rPr lang="nl-NL" dirty="0" smtClean="0"/>
              <a:t>instituties</a:t>
            </a:r>
            <a:r>
              <a:rPr lang="nl-NL" dirty="0"/>
              <a:t/>
            </a:r>
            <a:br>
              <a:rPr lang="nl-NL" dirty="0"/>
            </a:br>
            <a:endParaRPr lang="nl-NL" dirty="0"/>
          </a:p>
        </p:txBody>
      </p:sp>
      <p:sp>
        <p:nvSpPr>
          <p:cNvPr id="4" name="Ondertitel 3"/>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4525941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Internationale architectuur niet representatief</a:t>
            </a:r>
            <a:endParaRPr lang="nl-NL" dirty="0"/>
          </a:p>
        </p:txBody>
      </p:sp>
      <p:sp>
        <p:nvSpPr>
          <p:cNvPr id="3" name="Tijdelijke aanduiding voor inhoud 2"/>
          <p:cNvSpPr>
            <a:spLocks noGrp="1"/>
          </p:cNvSpPr>
          <p:nvPr>
            <p:ph idx="1"/>
          </p:nvPr>
        </p:nvSpPr>
        <p:spPr/>
        <p:txBody>
          <a:bodyPr>
            <a:normAutofit/>
          </a:bodyPr>
          <a:lstStyle/>
          <a:p>
            <a:r>
              <a:rPr lang="en-US" dirty="0" smtClean="0"/>
              <a:t>2011 IMF:  quota </a:t>
            </a:r>
            <a:r>
              <a:rPr lang="en-US" dirty="0"/>
              <a:t>&gt;</a:t>
            </a:r>
            <a:r>
              <a:rPr lang="en-US" dirty="0" smtClean="0"/>
              <a:t> 54 </a:t>
            </a:r>
            <a:r>
              <a:rPr lang="en-US" dirty="0" err="1" smtClean="0"/>
              <a:t>landen</a:t>
            </a:r>
            <a:r>
              <a:rPr lang="en-US" dirty="0" smtClean="0"/>
              <a:t>. </a:t>
            </a:r>
          </a:p>
          <a:p>
            <a:r>
              <a:rPr lang="en-US" dirty="0" smtClean="0"/>
              <a:t>China</a:t>
            </a:r>
            <a:r>
              <a:rPr lang="en-US" dirty="0"/>
              <a:t>, Brazil, Russia </a:t>
            </a:r>
            <a:r>
              <a:rPr lang="en-US" dirty="0" smtClean="0"/>
              <a:t>en India nu </a:t>
            </a:r>
            <a:r>
              <a:rPr lang="en-US" dirty="0" err="1" smtClean="0"/>
              <a:t>bij</a:t>
            </a:r>
            <a:r>
              <a:rPr lang="en-US" dirty="0" smtClean="0"/>
              <a:t> de </a:t>
            </a:r>
            <a:r>
              <a:rPr lang="en-US" dirty="0"/>
              <a:t>top 10 shareholders</a:t>
            </a:r>
            <a:r>
              <a:rPr lang="en-US" dirty="0" smtClean="0"/>
              <a:t>.</a:t>
            </a:r>
          </a:p>
          <a:p>
            <a:r>
              <a:rPr lang="en-US" dirty="0" smtClean="0"/>
              <a:t>VN </a:t>
            </a:r>
            <a:r>
              <a:rPr lang="en-US" dirty="0" err="1" smtClean="0"/>
              <a:t>nog</a:t>
            </a:r>
            <a:r>
              <a:rPr lang="en-US" dirty="0" smtClean="0"/>
              <a:t> steeds VR </a:t>
            </a:r>
            <a:r>
              <a:rPr lang="en-US" dirty="0" err="1" smtClean="0"/>
              <a:t>structuur</a:t>
            </a:r>
            <a:r>
              <a:rPr lang="en-US" dirty="0" smtClean="0"/>
              <a:t> 60 </a:t>
            </a:r>
            <a:r>
              <a:rPr lang="en-US" dirty="0" err="1" smtClean="0"/>
              <a:t>jaar</a:t>
            </a:r>
            <a:r>
              <a:rPr lang="en-US" dirty="0" smtClean="0"/>
              <a:t> </a:t>
            </a:r>
            <a:r>
              <a:rPr lang="en-US" dirty="0" err="1" smtClean="0"/>
              <a:t>geleden</a:t>
            </a:r>
            <a:r>
              <a:rPr lang="en-US" dirty="0" smtClean="0"/>
              <a:t> </a:t>
            </a:r>
          </a:p>
          <a:p>
            <a:r>
              <a:rPr lang="en-US" dirty="0" err="1" smtClean="0"/>
              <a:t>Obstakels</a:t>
            </a:r>
            <a:r>
              <a:rPr lang="en-US" dirty="0" smtClean="0"/>
              <a:t> </a:t>
            </a:r>
            <a:r>
              <a:rPr lang="en-US" dirty="0" err="1" smtClean="0"/>
              <a:t>hervorming</a:t>
            </a:r>
            <a:r>
              <a:rPr lang="en-US" dirty="0" smtClean="0"/>
              <a:t> </a:t>
            </a:r>
            <a:r>
              <a:rPr lang="en-US" dirty="0" err="1" smtClean="0"/>
              <a:t>enorm</a:t>
            </a:r>
            <a:endParaRPr lang="en-US" dirty="0" smtClean="0"/>
          </a:p>
          <a:p>
            <a:r>
              <a:rPr lang="en-US" dirty="0" smtClean="0"/>
              <a:t>Maar: </a:t>
            </a:r>
            <a:r>
              <a:rPr lang="en-US" dirty="0" err="1" smtClean="0"/>
              <a:t>Brazilie</a:t>
            </a:r>
            <a:r>
              <a:rPr lang="en-US" dirty="0" smtClean="0"/>
              <a:t> en India </a:t>
            </a:r>
            <a:r>
              <a:rPr lang="en-US" dirty="0" err="1" smtClean="0"/>
              <a:t>willen</a:t>
            </a:r>
            <a:r>
              <a:rPr lang="en-US" dirty="0" smtClean="0"/>
              <a:t> </a:t>
            </a:r>
            <a:r>
              <a:rPr lang="en-US" dirty="0" err="1" smtClean="0"/>
              <a:t>geen</a:t>
            </a:r>
            <a:r>
              <a:rPr lang="en-US" dirty="0" smtClean="0"/>
              <a:t> </a:t>
            </a:r>
            <a:r>
              <a:rPr lang="en-US" dirty="0" err="1" smtClean="0"/>
              <a:t>inmenging</a:t>
            </a:r>
            <a:endParaRPr lang="nl-NL" dirty="0"/>
          </a:p>
        </p:txBody>
      </p:sp>
    </p:spTree>
    <p:extLst>
      <p:ext uri="{BB962C8B-B14F-4D97-AF65-F5344CB8AC3E}">
        <p14:creationId xmlns:p14="http://schemas.microsoft.com/office/powerpoint/2010/main" val="3369259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Hervorming zit muurvast</a:t>
            </a:r>
            <a:endParaRPr lang="nl-NL" dirty="0"/>
          </a:p>
        </p:txBody>
      </p:sp>
      <p:sp>
        <p:nvSpPr>
          <p:cNvPr id="3" name="Tijdelijke aanduiding voor inhoud 2"/>
          <p:cNvSpPr>
            <a:spLocks noGrp="1"/>
          </p:cNvSpPr>
          <p:nvPr>
            <p:ph idx="1"/>
          </p:nvPr>
        </p:nvSpPr>
        <p:spPr/>
        <p:txBody>
          <a:bodyPr>
            <a:normAutofit fontScale="85000" lnSpcReduction="10000"/>
          </a:bodyPr>
          <a:lstStyle/>
          <a:p>
            <a:r>
              <a:rPr lang="en-US" dirty="0" err="1" smtClean="0"/>
              <a:t>Kandidaat</a:t>
            </a:r>
            <a:r>
              <a:rPr lang="en-US" dirty="0" smtClean="0"/>
              <a:t> permanent VR </a:t>
            </a:r>
            <a:r>
              <a:rPr lang="en-US" dirty="0" err="1" smtClean="0"/>
              <a:t>lidmaatschap</a:t>
            </a:r>
            <a:r>
              <a:rPr lang="en-US" dirty="0" smtClean="0"/>
              <a:t> :</a:t>
            </a:r>
            <a:r>
              <a:rPr lang="en-US" dirty="0"/>
              <a:t> </a:t>
            </a:r>
            <a:r>
              <a:rPr lang="en-US" dirty="0" smtClean="0"/>
              <a:t>G 4 Brazil</a:t>
            </a:r>
            <a:r>
              <a:rPr lang="en-US" dirty="0"/>
              <a:t>, Germany, India, and Japan. </a:t>
            </a:r>
            <a:endParaRPr lang="en-US" dirty="0" smtClean="0"/>
          </a:p>
          <a:p>
            <a:r>
              <a:rPr lang="en-US" dirty="0" smtClean="0"/>
              <a:t>UK, </a:t>
            </a:r>
            <a:r>
              <a:rPr lang="en-US" dirty="0"/>
              <a:t>France and Russia </a:t>
            </a:r>
            <a:r>
              <a:rPr lang="en-US" dirty="0" err="1" smtClean="0"/>
              <a:t>steunt</a:t>
            </a:r>
            <a:r>
              <a:rPr lang="en-US" dirty="0" smtClean="0"/>
              <a:t> G4 </a:t>
            </a:r>
            <a:r>
              <a:rPr lang="en-US" dirty="0" err="1" smtClean="0"/>
              <a:t>lidmaatschap</a:t>
            </a:r>
            <a:r>
              <a:rPr lang="en-US" dirty="0" smtClean="0"/>
              <a:t> VR</a:t>
            </a:r>
          </a:p>
          <a:p>
            <a:r>
              <a:rPr lang="en-US" dirty="0" err="1" smtClean="0"/>
              <a:t>Tegenstanders</a:t>
            </a:r>
            <a:r>
              <a:rPr lang="en-US" dirty="0" smtClean="0"/>
              <a:t>: </a:t>
            </a:r>
            <a:r>
              <a:rPr lang="en-US" dirty="0" err="1" smtClean="0"/>
              <a:t>regionale</a:t>
            </a:r>
            <a:r>
              <a:rPr lang="en-US" dirty="0" smtClean="0"/>
              <a:t> </a:t>
            </a:r>
            <a:r>
              <a:rPr lang="en-US" dirty="0" err="1" smtClean="0"/>
              <a:t>rivalen</a:t>
            </a:r>
            <a:r>
              <a:rPr lang="en-US" dirty="0" smtClean="0"/>
              <a:t> :</a:t>
            </a:r>
          </a:p>
          <a:p>
            <a:r>
              <a:rPr lang="en-US" dirty="0" smtClean="0"/>
              <a:t>Italy/Spain </a:t>
            </a:r>
            <a:r>
              <a:rPr lang="en-US" dirty="0"/>
              <a:t>(opposing Germany), </a:t>
            </a:r>
            <a:endParaRPr lang="en-US" dirty="0" smtClean="0"/>
          </a:p>
          <a:p>
            <a:r>
              <a:rPr lang="en-US" dirty="0" smtClean="0"/>
              <a:t>Mexico</a:t>
            </a:r>
            <a:r>
              <a:rPr lang="en-US" dirty="0"/>
              <a:t>, Colombia, </a:t>
            </a:r>
            <a:r>
              <a:rPr lang="en-US" dirty="0" smtClean="0"/>
              <a:t>Argentina </a:t>
            </a:r>
            <a:r>
              <a:rPr lang="en-US" dirty="0"/>
              <a:t>(opposing Brazil), </a:t>
            </a:r>
            <a:endParaRPr lang="en-US" dirty="0" smtClean="0"/>
          </a:p>
          <a:p>
            <a:r>
              <a:rPr lang="en-US" dirty="0" smtClean="0"/>
              <a:t>Pakistan </a:t>
            </a:r>
            <a:r>
              <a:rPr lang="en-US" dirty="0"/>
              <a:t>(opposing India</a:t>
            </a:r>
            <a:r>
              <a:rPr lang="en-US" dirty="0" smtClean="0"/>
              <a:t>), </a:t>
            </a:r>
          </a:p>
          <a:p>
            <a:r>
              <a:rPr lang="en-US" dirty="0" smtClean="0"/>
              <a:t>South </a:t>
            </a:r>
            <a:r>
              <a:rPr lang="en-US" dirty="0"/>
              <a:t>Korea (opposing Japan), in addition to Turkey, Indonesia and others. </a:t>
            </a:r>
            <a:endParaRPr lang="en-US" dirty="0" smtClean="0"/>
          </a:p>
          <a:p>
            <a:r>
              <a:rPr lang="en-US" dirty="0" smtClean="0"/>
              <a:t>Since </a:t>
            </a:r>
            <a:r>
              <a:rPr lang="en-US" dirty="0"/>
              <a:t>1992, Italy </a:t>
            </a:r>
            <a:r>
              <a:rPr lang="en-US" dirty="0" err="1" smtClean="0"/>
              <a:t>a.o.</a:t>
            </a:r>
            <a:r>
              <a:rPr lang="en-US" dirty="0" smtClean="0"/>
              <a:t> proposed </a:t>
            </a:r>
            <a:r>
              <a:rPr lang="en-US" dirty="0"/>
              <a:t>semi-permanent seats or the expansion of the number of temporary seats</a:t>
            </a:r>
            <a:endParaRPr lang="nl-NL" dirty="0"/>
          </a:p>
        </p:txBody>
      </p:sp>
    </p:spTree>
    <p:extLst>
      <p:ext uri="{BB962C8B-B14F-4D97-AF65-F5344CB8AC3E}">
        <p14:creationId xmlns:p14="http://schemas.microsoft.com/office/powerpoint/2010/main" val="37693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1900 Argentinië een grote toekomst</a:t>
            </a:r>
            <a:endParaRPr lang="nl-NL" dirty="0"/>
          </a:p>
        </p:txBody>
      </p:sp>
      <p:sp>
        <p:nvSpPr>
          <p:cNvPr id="3" name="Tijdelijke aanduiding voor inhoud 2"/>
          <p:cNvSpPr>
            <a:spLocks noGrp="1"/>
          </p:cNvSpPr>
          <p:nvPr>
            <p:ph idx="1"/>
          </p:nvPr>
        </p:nvSpPr>
        <p:spPr/>
        <p:txBody>
          <a:bodyPr>
            <a:normAutofit/>
          </a:bodyPr>
          <a:lstStyle/>
          <a:p>
            <a:endParaRPr lang="en-US" dirty="0" smtClean="0"/>
          </a:p>
          <a:p>
            <a:r>
              <a:rPr lang="en-US" dirty="0" smtClean="0"/>
              <a:t>1909 </a:t>
            </a:r>
            <a:r>
              <a:rPr lang="nl-NL" dirty="0" smtClean="0"/>
              <a:t>Argentinië</a:t>
            </a:r>
            <a:r>
              <a:rPr lang="en-US" dirty="0" smtClean="0"/>
              <a:t> </a:t>
            </a:r>
            <a:r>
              <a:rPr lang="en-US" dirty="0" err="1" smtClean="0"/>
              <a:t>rijk</a:t>
            </a:r>
            <a:r>
              <a:rPr lang="en-US" dirty="0" smtClean="0"/>
              <a:t> land, </a:t>
            </a:r>
            <a:r>
              <a:rPr lang="en-US" dirty="0" err="1" smtClean="0"/>
              <a:t>plaats</a:t>
            </a:r>
            <a:r>
              <a:rPr lang="en-US" dirty="0" smtClean="0"/>
              <a:t> 8 in de </a:t>
            </a:r>
            <a:r>
              <a:rPr lang="en-US" dirty="0" err="1" smtClean="0"/>
              <a:t>wereld</a:t>
            </a:r>
            <a:r>
              <a:rPr lang="en-US" dirty="0" smtClean="0"/>
              <a:t> </a:t>
            </a:r>
          </a:p>
          <a:p>
            <a:r>
              <a:rPr lang="en-US" dirty="0" smtClean="0"/>
              <a:t>1909</a:t>
            </a:r>
            <a:r>
              <a:rPr lang="en-US" dirty="0"/>
              <a:t>, per capita </a:t>
            </a:r>
            <a:r>
              <a:rPr lang="en-US" dirty="0" err="1" smtClean="0"/>
              <a:t>inkomen</a:t>
            </a:r>
            <a:r>
              <a:rPr lang="en-US" dirty="0" smtClean="0"/>
              <a:t> 50 % &gt; </a:t>
            </a:r>
            <a:r>
              <a:rPr lang="nl-NL" dirty="0" smtClean="0"/>
              <a:t>Italië</a:t>
            </a:r>
            <a:r>
              <a:rPr lang="en-US" dirty="0" smtClean="0"/>
              <a:t>, 180 % &gt; Japan, 500 % &gt; </a:t>
            </a:r>
            <a:r>
              <a:rPr lang="en-US" dirty="0" err="1" smtClean="0"/>
              <a:t>Brazilie</a:t>
            </a:r>
            <a:r>
              <a:rPr lang="en-US" dirty="0" smtClean="0"/>
              <a:t> </a:t>
            </a:r>
          </a:p>
          <a:p>
            <a:r>
              <a:rPr lang="en-US" dirty="0" smtClean="0"/>
              <a:t>2000</a:t>
            </a:r>
            <a:r>
              <a:rPr lang="en-US" dirty="0"/>
              <a:t>, </a:t>
            </a:r>
            <a:r>
              <a:rPr lang="en-US" dirty="0" smtClean="0"/>
              <a:t>per capita </a:t>
            </a:r>
            <a:r>
              <a:rPr lang="en-US" dirty="0" err="1" smtClean="0"/>
              <a:t>inkomen</a:t>
            </a:r>
            <a:r>
              <a:rPr lang="en-US" dirty="0" smtClean="0"/>
              <a:t> minder </a:t>
            </a:r>
            <a:r>
              <a:rPr lang="en-US" dirty="0" err="1" smtClean="0"/>
              <a:t>dan</a:t>
            </a:r>
            <a:r>
              <a:rPr lang="en-US" dirty="0" smtClean="0"/>
              <a:t> </a:t>
            </a:r>
            <a:r>
              <a:rPr lang="en-US" dirty="0" err="1" smtClean="0"/>
              <a:t>helft</a:t>
            </a:r>
            <a:r>
              <a:rPr lang="en-US" dirty="0" smtClean="0"/>
              <a:t> van </a:t>
            </a:r>
            <a:r>
              <a:rPr lang="nl-NL" dirty="0" smtClean="0"/>
              <a:t>Italië</a:t>
            </a:r>
            <a:r>
              <a:rPr lang="en-US" dirty="0" smtClean="0"/>
              <a:t> of Japan.</a:t>
            </a:r>
          </a:p>
          <a:p>
            <a:endParaRPr lang="en-US" dirty="0"/>
          </a:p>
          <a:p>
            <a:endParaRPr lang="nl-NL" dirty="0"/>
          </a:p>
        </p:txBody>
      </p:sp>
    </p:spTree>
    <p:extLst>
      <p:ext uri="{BB962C8B-B14F-4D97-AF65-F5344CB8AC3E}">
        <p14:creationId xmlns:p14="http://schemas.microsoft.com/office/powerpoint/2010/main" val="2074074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Permanente 5 en G4 rijk en sterk</a:t>
            </a:r>
            <a:endParaRPr lang="nl-NL" dirty="0"/>
          </a:p>
        </p:txBody>
      </p:sp>
      <p:sp>
        <p:nvSpPr>
          <p:cNvPr id="3" name="Tijdelijke aanduiding voor inhoud 2"/>
          <p:cNvSpPr>
            <a:spLocks noGrp="1"/>
          </p:cNvSpPr>
          <p:nvPr>
            <p:ph idx="1"/>
          </p:nvPr>
        </p:nvSpPr>
        <p:spPr/>
        <p:txBody>
          <a:bodyPr/>
          <a:lstStyle/>
          <a:p>
            <a:r>
              <a:rPr lang="en-US" dirty="0"/>
              <a:t>As of 2011, </a:t>
            </a:r>
            <a:r>
              <a:rPr lang="en-US" dirty="0" smtClean="0"/>
              <a:t>9 </a:t>
            </a:r>
            <a:r>
              <a:rPr lang="en-US" dirty="0"/>
              <a:t>of the world's ten largest defense </a:t>
            </a:r>
            <a:r>
              <a:rPr lang="en-US" dirty="0" smtClean="0"/>
              <a:t>budgets </a:t>
            </a:r>
          </a:p>
          <a:p>
            <a:r>
              <a:rPr lang="en-US" dirty="0" smtClean="0"/>
              <a:t>9 </a:t>
            </a:r>
            <a:r>
              <a:rPr lang="en-US" dirty="0"/>
              <a:t>of the 10 largest economies by both nominal GDP and Purchasing Power Parity GDP.</a:t>
            </a:r>
            <a:endParaRPr lang="nl-NL" dirty="0"/>
          </a:p>
        </p:txBody>
      </p:sp>
    </p:spTree>
    <p:extLst>
      <p:ext uri="{BB962C8B-B14F-4D97-AF65-F5344CB8AC3E}">
        <p14:creationId xmlns:p14="http://schemas.microsoft.com/office/powerpoint/2010/main" val="443601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NAVO zit in grote crisis</a:t>
            </a:r>
            <a:endParaRPr lang="nl-NL" dirty="0"/>
          </a:p>
        </p:txBody>
      </p:sp>
      <p:sp>
        <p:nvSpPr>
          <p:cNvPr id="3" name="Tijdelijke aanduiding voor inhoud 2"/>
          <p:cNvSpPr>
            <a:spLocks noGrp="1"/>
          </p:cNvSpPr>
          <p:nvPr>
            <p:ph idx="1"/>
          </p:nvPr>
        </p:nvSpPr>
        <p:spPr/>
        <p:txBody>
          <a:bodyPr/>
          <a:lstStyle/>
          <a:p>
            <a:r>
              <a:rPr lang="nl-NL" dirty="0" smtClean="0"/>
              <a:t>Rusland speelt NAVO uit elkaar, gas</a:t>
            </a:r>
          </a:p>
          <a:p>
            <a:r>
              <a:rPr lang="nl-NL" dirty="0" smtClean="0"/>
              <a:t>Wie haalt er nog 2 % BNP </a:t>
            </a:r>
            <a:r>
              <a:rPr lang="nl-NL" dirty="0" err="1" smtClean="0"/>
              <a:t>defensieuitgaven</a:t>
            </a:r>
            <a:r>
              <a:rPr lang="nl-NL" dirty="0" smtClean="0"/>
              <a:t>? Alleen Griekenland en VK</a:t>
            </a:r>
          </a:p>
          <a:p>
            <a:r>
              <a:rPr lang="nl-NL" dirty="0" smtClean="0"/>
              <a:t>Eurocrisis</a:t>
            </a:r>
          </a:p>
          <a:p>
            <a:r>
              <a:rPr lang="nl-NL" dirty="0" smtClean="0"/>
              <a:t>Afghanistan was ad-hoc coalitie van de </a:t>
            </a:r>
            <a:r>
              <a:rPr lang="nl-NL" dirty="0" err="1" smtClean="0"/>
              <a:t>willing</a:t>
            </a:r>
            <a:r>
              <a:rPr lang="nl-NL" dirty="0" smtClean="0"/>
              <a:t>, ISAF geen groot succes</a:t>
            </a:r>
          </a:p>
          <a:p>
            <a:r>
              <a:rPr lang="nl-NL" dirty="0" err="1" smtClean="0"/>
              <a:t>Libie</a:t>
            </a:r>
            <a:r>
              <a:rPr lang="nl-NL" dirty="0" smtClean="0"/>
              <a:t>, slechts </a:t>
            </a:r>
            <a:r>
              <a:rPr lang="en-US" dirty="0" smtClean="0"/>
              <a:t>8 van 28 </a:t>
            </a:r>
            <a:r>
              <a:rPr lang="en-US" dirty="0" err="1" smtClean="0"/>
              <a:t>leden</a:t>
            </a:r>
            <a:r>
              <a:rPr lang="en-US" dirty="0" smtClean="0"/>
              <a:t> </a:t>
            </a:r>
            <a:r>
              <a:rPr lang="en-US" dirty="0" err="1" smtClean="0"/>
              <a:t>deden</a:t>
            </a:r>
            <a:r>
              <a:rPr lang="en-US" dirty="0" smtClean="0"/>
              <a:t> </a:t>
            </a:r>
            <a:r>
              <a:rPr lang="en-US" dirty="0" err="1" smtClean="0"/>
              <a:t>mee</a:t>
            </a:r>
            <a:r>
              <a:rPr lang="en-US" dirty="0" smtClean="0"/>
              <a:t>, </a:t>
            </a:r>
            <a:r>
              <a:rPr lang="en-US" dirty="0" err="1" smtClean="0"/>
              <a:t>uitkomst</a:t>
            </a:r>
            <a:r>
              <a:rPr lang="en-US" dirty="0" smtClean="0"/>
              <a:t> </a:t>
            </a:r>
            <a:r>
              <a:rPr lang="en-US" dirty="0" err="1" smtClean="0"/>
              <a:t>beroerd</a:t>
            </a:r>
            <a:endParaRPr lang="en-US" dirty="0" smtClean="0"/>
          </a:p>
          <a:p>
            <a:r>
              <a:rPr lang="en-US" dirty="0" err="1" smtClean="0"/>
              <a:t>Onenigheid</a:t>
            </a:r>
            <a:r>
              <a:rPr lang="en-US" dirty="0" smtClean="0"/>
              <a:t> </a:t>
            </a:r>
            <a:r>
              <a:rPr lang="en-US" dirty="0" err="1" smtClean="0"/>
              <a:t>kernwapens</a:t>
            </a:r>
            <a:r>
              <a:rPr lang="en-US" dirty="0" smtClean="0"/>
              <a:t>, </a:t>
            </a:r>
            <a:r>
              <a:rPr lang="en-US" dirty="0" err="1" smtClean="0"/>
              <a:t>raketschild</a:t>
            </a:r>
            <a:endParaRPr lang="nl-NL" dirty="0"/>
          </a:p>
        </p:txBody>
      </p:sp>
    </p:spTree>
    <p:extLst>
      <p:ext uri="{BB962C8B-B14F-4D97-AF65-F5344CB8AC3E}">
        <p14:creationId xmlns:p14="http://schemas.microsoft.com/office/powerpoint/2010/main" val="2303626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 veiligheid &lt;</a:t>
            </a:r>
            <a:endParaRPr lang="nl-NL" dirty="0"/>
          </a:p>
        </p:txBody>
      </p:sp>
      <p:sp>
        <p:nvSpPr>
          <p:cNvPr id="3" name="Tijdelijke aanduiding voor inhoud 2"/>
          <p:cNvSpPr>
            <a:spLocks noGrp="1"/>
          </p:cNvSpPr>
          <p:nvPr>
            <p:ph idx="1"/>
          </p:nvPr>
        </p:nvSpPr>
        <p:spPr/>
        <p:txBody>
          <a:bodyPr/>
          <a:lstStyle/>
          <a:p>
            <a:r>
              <a:rPr lang="nl-NL" dirty="0" smtClean="0"/>
              <a:t>Machtsverval Westen, multipolair</a:t>
            </a:r>
          </a:p>
          <a:p>
            <a:r>
              <a:rPr lang="nl-NL" dirty="0" smtClean="0"/>
              <a:t>Opkomst China</a:t>
            </a:r>
          </a:p>
          <a:p>
            <a:r>
              <a:rPr lang="nl-NL" dirty="0" err="1" smtClean="0"/>
              <a:t>Failed</a:t>
            </a:r>
            <a:r>
              <a:rPr lang="nl-NL" dirty="0" smtClean="0"/>
              <a:t> </a:t>
            </a:r>
            <a:r>
              <a:rPr lang="nl-NL" dirty="0" err="1" smtClean="0"/>
              <a:t>states</a:t>
            </a:r>
            <a:r>
              <a:rPr lang="nl-NL" dirty="0" smtClean="0"/>
              <a:t>, black holes, terrorisme, ook in China (</a:t>
            </a:r>
            <a:r>
              <a:rPr lang="nl-NL" dirty="0" err="1" smtClean="0"/>
              <a:t>Oeigoeren</a:t>
            </a:r>
            <a:r>
              <a:rPr lang="nl-NL" dirty="0"/>
              <a:t> autonome regio </a:t>
            </a:r>
            <a:r>
              <a:rPr lang="nl-NL" dirty="0" err="1" smtClean="0"/>
              <a:t>Sinkiang</a:t>
            </a:r>
            <a:r>
              <a:rPr lang="nl-NL" dirty="0" smtClean="0"/>
              <a:t>)</a:t>
            </a:r>
          </a:p>
          <a:p>
            <a:r>
              <a:rPr lang="nl-NL" dirty="0" smtClean="0"/>
              <a:t>Waterschaarste, ook in China en India</a:t>
            </a:r>
          </a:p>
          <a:p>
            <a:r>
              <a:rPr lang="nl-NL" dirty="0" smtClean="0"/>
              <a:t>Klimaat, rijzende zeespiegel, probleem voor Afrika,  Azië, dus ook China</a:t>
            </a:r>
          </a:p>
          <a:p>
            <a:r>
              <a:rPr lang="nl-NL" dirty="0" smtClean="0"/>
              <a:t>Internationale instituties in crisis</a:t>
            </a:r>
          </a:p>
          <a:p>
            <a:r>
              <a:rPr lang="nl-NL" dirty="0" smtClean="0"/>
              <a:t>Chinese opmars: mensenrechten &lt;</a:t>
            </a:r>
          </a:p>
          <a:p>
            <a:endParaRPr lang="nl-NL" dirty="0"/>
          </a:p>
        </p:txBody>
      </p:sp>
    </p:spTree>
    <p:extLst>
      <p:ext uri="{BB962C8B-B14F-4D97-AF65-F5344CB8AC3E}">
        <p14:creationId xmlns:p14="http://schemas.microsoft.com/office/powerpoint/2010/main" val="594530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Kwaliteit nationale instituties</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99261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5448"/>
            <a:ext cx="9144000" cy="1252728"/>
          </a:xfrm>
        </p:spPr>
        <p:txBody>
          <a:bodyPr>
            <a:normAutofit fontScale="90000"/>
          </a:bodyPr>
          <a:lstStyle/>
          <a:p>
            <a:r>
              <a:rPr lang="nl-NL" dirty="0" smtClean="0"/>
              <a:t>Instituties in Eurozone problematisch</a:t>
            </a:r>
            <a:endParaRPr lang="nl-NL" dirty="0"/>
          </a:p>
        </p:txBody>
      </p:sp>
      <p:sp>
        <p:nvSpPr>
          <p:cNvPr id="3" name="Tijdelijke aanduiding voor inhoud 2"/>
          <p:cNvSpPr>
            <a:spLocks noGrp="1"/>
          </p:cNvSpPr>
          <p:nvPr>
            <p:ph idx="1"/>
          </p:nvPr>
        </p:nvSpPr>
        <p:spPr/>
        <p:txBody>
          <a:bodyPr/>
          <a:lstStyle/>
          <a:p>
            <a:r>
              <a:rPr lang="nl-NL" dirty="0" smtClean="0"/>
              <a:t>In Noorden zijn instituties sterk</a:t>
            </a:r>
          </a:p>
          <a:p>
            <a:r>
              <a:rPr lang="nl-NL" dirty="0" smtClean="0"/>
              <a:t>In Zuiden zwak</a:t>
            </a:r>
          </a:p>
          <a:p>
            <a:r>
              <a:rPr lang="nl-NL" dirty="0" smtClean="0"/>
              <a:t>Ondermijnt deal steun voor hervormingen</a:t>
            </a:r>
          </a:p>
          <a:p>
            <a:r>
              <a:rPr lang="nl-NL" dirty="0" smtClean="0"/>
              <a:t>Politieke unie lost dat niet op</a:t>
            </a:r>
            <a:endParaRPr lang="nl-NL" dirty="0"/>
          </a:p>
        </p:txBody>
      </p:sp>
    </p:spTree>
    <p:extLst>
      <p:ext uri="{BB962C8B-B14F-4D97-AF65-F5344CB8AC3E}">
        <p14:creationId xmlns:p14="http://schemas.microsoft.com/office/powerpoint/2010/main" val="3490713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Instituties in China ook probleem</a:t>
            </a:r>
            <a:endParaRPr lang="nl-NL" dirty="0"/>
          </a:p>
        </p:txBody>
      </p:sp>
      <p:sp>
        <p:nvSpPr>
          <p:cNvPr id="3" name="Tijdelijke aanduiding voor inhoud 2"/>
          <p:cNvSpPr>
            <a:spLocks noGrp="1"/>
          </p:cNvSpPr>
          <p:nvPr>
            <p:ph idx="1"/>
          </p:nvPr>
        </p:nvSpPr>
        <p:spPr/>
        <p:txBody>
          <a:bodyPr/>
          <a:lstStyle/>
          <a:p>
            <a:r>
              <a:rPr lang="nl-NL" dirty="0"/>
              <a:t>C</a:t>
            </a:r>
            <a:r>
              <a:rPr lang="nl-NL" dirty="0" smtClean="0"/>
              <a:t>hina heeft prachtige grondwet. Niemand staat boven grondwet</a:t>
            </a:r>
          </a:p>
          <a:p>
            <a:r>
              <a:rPr lang="nl-NL" dirty="0" smtClean="0"/>
              <a:t>De facto is de Partij de baas</a:t>
            </a:r>
          </a:p>
          <a:p>
            <a:r>
              <a:rPr lang="nl-NL" dirty="0" smtClean="0"/>
              <a:t>Alleen constitutioneel denken kan corruptie &lt;</a:t>
            </a:r>
          </a:p>
          <a:p>
            <a:r>
              <a:rPr lang="nl-NL" dirty="0" smtClean="0"/>
              <a:t>Alleen constitutioneel denken kan groei verduurzamen</a:t>
            </a:r>
            <a:endParaRPr lang="nl-NL" dirty="0"/>
          </a:p>
        </p:txBody>
      </p:sp>
    </p:spTree>
    <p:extLst>
      <p:ext uri="{BB962C8B-B14F-4D97-AF65-F5344CB8AC3E}">
        <p14:creationId xmlns:p14="http://schemas.microsoft.com/office/powerpoint/2010/main" val="2600844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India is ook probleem</a:t>
            </a:r>
            <a:endParaRPr lang="nl-NL" dirty="0"/>
          </a:p>
        </p:txBody>
      </p:sp>
      <p:sp>
        <p:nvSpPr>
          <p:cNvPr id="3" name="Tijdelijke aanduiding voor inhoud 2"/>
          <p:cNvSpPr>
            <a:spLocks noGrp="1"/>
          </p:cNvSpPr>
          <p:nvPr>
            <p:ph idx="1"/>
          </p:nvPr>
        </p:nvSpPr>
        <p:spPr/>
        <p:txBody>
          <a:bodyPr/>
          <a:lstStyle/>
          <a:p>
            <a:r>
              <a:rPr lang="nl-NL" dirty="0" smtClean="0"/>
              <a:t>Mooie grondwet</a:t>
            </a:r>
          </a:p>
          <a:p>
            <a:r>
              <a:rPr lang="nl-NL" dirty="0" smtClean="0"/>
              <a:t>Democratie</a:t>
            </a:r>
          </a:p>
          <a:p>
            <a:r>
              <a:rPr lang="nl-NL" dirty="0" smtClean="0"/>
              <a:t>Multipartysystem</a:t>
            </a:r>
          </a:p>
          <a:p>
            <a:r>
              <a:rPr lang="nl-NL" dirty="0" smtClean="0"/>
              <a:t>Maar corruptie is hoog, </a:t>
            </a:r>
            <a:r>
              <a:rPr lang="nl-NL" dirty="0" err="1" smtClean="0"/>
              <a:t>poor</a:t>
            </a:r>
            <a:r>
              <a:rPr lang="nl-NL" dirty="0" smtClean="0"/>
              <a:t> </a:t>
            </a:r>
            <a:r>
              <a:rPr lang="nl-NL" dirty="0" err="1" smtClean="0"/>
              <a:t>justice</a:t>
            </a:r>
            <a:r>
              <a:rPr lang="nl-NL" dirty="0" smtClean="0"/>
              <a:t> </a:t>
            </a:r>
            <a:r>
              <a:rPr lang="nl-NL" dirty="0" err="1" smtClean="0"/>
              <a:t>for</a:t>
            </a:r>
            <a:r>
              <a:rPr lang="nl-NL" dirty="0" smtClean="0"/>
              <a:t> </a:t>
            </a:r>
            <a:r>
              <a:rPr lang="nl-NL" dirty="0" err="1" smtClean="0"/>
              <a:t>poor</a:t>
            </a:r>
            <a:endParaRPr lang="nl-NL" dirty="0" smtClean="0"/>
          </a:p>
          <a:p>
            <a:r>
              <a:rPr lang="nl-NL" dirty="0" smtClean="0"/>
              <a:t>Bevolkingsgroei is hoog</a:t>
            </a:r>
          </a:p>
          <a:p>
            <a:r>
              <a:rPr lang="nl-NL" dirty="0" smtClean="0"/>
              <a:t>vervuiling</a:t>
            </a:r>
          </a:p>
          <a:p>
            <a:r>
              <a:rPr lang="nl-NL" dirty="0" smtClean="0"/>
              <a:t>De elite heeft weinig oog voor de armen</a:t>
            </a:r>
            <a:endParaRPr lang="nl-NL" dirty="0"/>
          </a:p>
        </p:txBody>
      </p:sp>
    </p:spTree>
    <p:extLst>
      <p:ext uri="{BB962C8B-B14F-4D97-AF65-F5344CB8AC3E}">
        <p14:creationId xmlns:p14="http://schemas.microsoft.com/office/powerpoint/2010/main" val="106500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VS is er institutionele impasse</a:t>
            </a:r>
            <a:endParaRPr lang="nl-NL" dirty="0"/>
          </a:p>
        </p:txBody>
      </p:sp>
      <p:sp>
        <p:nvSpPr>
          <p:cNvPr id="3" name="Tijdelijke aanduiding voor inhoud 2"/>
          <p:cNvSpPr>
            <a:spLocks noGrp="1"/>
          </p:cNvSpPr>
          <p:nvPr>
            <p:ph idx="1"/>
          </p:nvPr>
        </p:nvSpPr>
        <p:spPr/>
        <p:txBody>
          <a:bodyPr/>
          <a:lstStyle/>
          <a:p>
            <a:r>
              <a:rPr lang="nl-NL" dirty="0" smtClean="0"/>
              <a:t>Teveel checks </a:t>
            </a:r>
            <a:r>
              <a:rPr lang="nl-NL" dirty="0" err="1" smtClean="0"/>
              <a:t>and</a:t>
            </a:r>
            <a:r>
              <a:rPr lang="nl-NL" dirty="0" smtClean="0"/>
              <a:t> </a:t>
            </a:r>
            <a:r>
              <a:rPr lang="nl-NL" dirty="0" err="1" smtClean="0"/>
              <a:t>balances</a:t>
            </a:r>
            <a:endParaRPr lang="nl-NL" dirty="0" smtClean="0"/>
          </a:p>
          <a:p>
            <a:r>
              <a:rPr lang="nl-NL" dirty="0" smtClean="0"/>
              <a:t>Ideologische polarisatie</a:t>
            </a:r>
          </a:p>
          <a:p>
            <a:endParaRPr lang="nl-NL" dirty="0"/>
          </a:p>
        </p:txBody>
      </p:sp>
    </p:spTree>
    <p:extLst>
      <p:ext uri="{BB962C8B-B14F-4D97-AF65-F5344CB8AC3E}">
        <p14:creationId xmlns:p14="http://schemas.microsoft.com/office/powerpoint/2010/main" val="42485176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Conclusie: Iedereen worstelt met kwaliteit instituties</a:t>
            </a:r>
            <a:endParaRPr lang="nl-NL" dirty="0"/>
          </a:p>
        </p:txBody>
      </p:sp>
      <p:sp>
        <p:nvSpPr>
          <p:cNvPr id="3" name="Tijdelijke aanduiding voor inhoud 2"/>
          <p:cNvSpPr>
            <a:spLocks noGrp="1"/>
          </p:cNvSpPr>
          <p:nvPr>
            <p:ph idx="1"/>
          </p:nvPr>
        </p:nvSpPr>
        <p:spPr/>
        <p:txBody>
          <a:bodyPr/>
          <a:lstStyle/>
          <a:p>
            <a:r>
              <a:rPr lang="nl-NL" dirty="0" smtClean="0"/>
              <a:t>Eurozone: institutionele divergentie</a:t>
            </a:r>
          </a:p>
          <a:p>
            <a:r>
              <a:rPr lang="nl-NL" dirty="0" smtClean="0"/>
              <a:t>China: Partij boven constitutie</a:t>
            </a:r>
          </a:p>
          <a:p>
            <a:r>
              <a:rPr lang="nl-NL" dirty="0" smtClean="0"/>
              <a:t>India: instituties bestrijden corruptie te weinig</a:t>
            </a:r>
          </a:p>
          <a:p>
            <a:r>
              <a:rPr lang="nl-NL" dirty="0" smtClean="0"/>
              <a:t>VS: deadlock</a:t>
            </a:r>
            <a:endParaRPr lang="nl-NL" dirty="0"/>
          </a:p>
        </p:txBody>
      </p:sp>
    </p:spTree>
    <p:extLst>
      <p:ext uri="{BB962C8B-B14F-4D97-AF65-F5344CB8AC3E}">
        <p14:creationId xmlns:p14="http://schemas.microsoft.com/office/powerpoint/2010/main" val="575183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Onderwijs</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83524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64488" cy="922114"/>
          </a:xfrm>
        </p:spPr>
        <p:txBody>
          <a:bodyPr>
            <a:normAutofit/>
          </a:bodyPr>
          <a:lstStyle/>
          <a:p>
            <a:r>
              <a:rPr lang="nl-NL" dirty="0" smtClean="0"/>
              <a:t>Buenos Aires versus Chicago</a:t>
            </a:r>
            <a:endParaRPr lang="nl-NL" dirty="0"/>
          </a:p>
        </p:txBody>
      </p:sp>
      <p:sp>
        <p:nvSpPr>
          <p:cNvPr id="3" name="Tijdelijke aanduiding voor inhoud 2"/>
          <p:cNvSpPr>
            <a:spLocks noGrp="1"/>
          </p:cNvSpPr>
          <p:nvPr>
            <p:ph idx="1"/>
          </p:nvPr>
        </p:nvSpPr>
        <p:spPr/>
        <p:txBody>
          <a:bodyPr>
            <a:normAutofit fontScale="92500" lnSpcReduction="20000"/>
          </a:bodyPr>
          <a:lstStyle/>
          <a:p>
            <a:r>
              <a:rPr lang="en-US" dirty="0"/>
              <a:t>In 1816, </a:t>
            </a:r>
            <a:r>
              <a:rPr lang="en-US" dirty="0" err="1" smtClean="0"/>
              <a:t>kosten</a:t>
            </a:r>
            <a:r>
              <a:rPr lang="en-US" dirty="0" smtClean="0"/>
              <a:t> </a:t>
            </a:r>
            <a:r>
              <a:rPr lang="en-US" dirty="0" err="1" smtClean="0"/>
              <a:t>landtransport</a:t>
            </a:r>
            <a:r>
              <a:rPr lang="en-US" dirty="0" smtClean="0"/>
              <a:t> 32 miles net </a:t>
            </a:r>
            <a:r>
              <a:rPr lang="en-US" dirty="0" err="1" smtClean="0"/>
              <a:t>zo</a:t>
            </a:r>
            <a:r>
              <a:rPr lang="en-US" dirty="0" smtClean="0"/>
              <a:t> </a:t>
            </a:r>
            <a:r>
              <a:rPr lang="en-US" dirty="0" err="1" smtClean="0"/>
              <a:t>duur</a:t>
            </a:r>
            <a:r>
              <a:rPr lang="en-US" dirty="0" smtClean="0"/>
              <a:t> </a:t>
            </a:r>
            <a:r>
              <a:rPr lang="en-US" dirty="0" err="1" smtClean="0"/>
              <a:t>Atlantische</a:t>
            </a:r>
            <a:r>
              <a:rPr lang="en-US" dirty="0" smtClean="0"/>
              <a:t> </a:t>
            </a:r>
            <a:r>
              <a:rPr lang="en-US" dirty="0" err="1" smtClean="0"/>
              <a:t>overtocht</a:t>
            </a:r>
            <a:endParaRPr lang="en-US" dirty="0" smtClean="0"/>
          </a:p>
          <a:p>
            <a:r>
              <a:rPr lang="en-US" dirty="0" smtClean="0"/>
              <a:t>Later Buenos </a:t>
            </a:r>
            <a:r>
              <a:rPr lang="en-US" dirty="0"/>
              <a:t>Aires en Chicago: </a:t>
            </a:r>
            <a:r>
              <a:rPr lang="en-US" dirty="0" err="1"/>
              <a:t>beide</a:t>
            </a:r>
            <a:r>
              <a:rPr lang="en-US" dirty="0"/>
              <a:t> </a:t>
            </a:r>
            <a:r>
              <a:rPr lang="en-US" dirty="0" err="1"/>
              <a:t>kanalen</a:t>
            </a:r>
            <a:r>
              <a:rPr lang="en-US" dirty="0"/>
              <a:t> en </a:t>
            </a:r>
            <a:r>
              <a:rPr lang="en-US" dirty="0" err="1"/>
              <a:t>spoorwegen</a:t>
            </a:r>
            <a:endParaRPr lang="en-US" dirty="0"/>
          </a:p>
          <a:p>
            <a:r>
              <a:rPr lang="en-US" dirty="0"/>
              <a:t>The </a:t>
            </a:r>
            <a:r>
              <a:rPr lang="en-US" dirty="0" err="1"/>
              <a:t>frigorificos</a:t>
            </a:r>
            <a:r>
              <a:rPr lang="en-US" dirty="0"/>
              <a:t>, </a:t>
            </a:r>
            <a:r>
              <a:rPr lang="en-US" dirty="0" err="1" smtClean="0"/>
              <a:t>gekoelde</a:t>
            </a:r>
            <a:r>
              <a:rPr lang="en-US" dirty="0" smtClean="0"/>
              <a:t> </a:t>
            </a:r>
            <a:r>
              <a:rPr lang="en-US" dirty="0" err="1" smtClean="0"/>
              <a:t>schepen</a:t>
            </a:r>
            <a:r>
              <a:rPr lang="en-US" dirty="0" smtClean="0"/>
              <a:t> </a:t>
            </a:r>
            <a:r>
              <a:rPr lang="en-US" dirty="0" err="1" smtClean="0"/>
              <a:t>voor</a:t>
            </a:r>
            <a:r>
              <a:rPr lang="en-US" dirty="0" smtClean="0"/>
              <a:t> </a:t>
            </a:r>
            <a:r>
              <a:rPr lang="en-US" dirty="0" err="1" smtClean="0"/>
              <a:t>Vleesexport</a:t>
            </a:r>
            <a:endParaRPr lang="en-US" dirty="0" smtClean="0"/>
          </a:p>
          <a:p>
            <a:r>
              <a:rPr lang="en-US" dirty="0" err="1" smtClean="0"/>
              <a:t>Voor</a:t>
            </a:r>
            <a:r>
              <a:rPr lang="en-US" dirty="0" smtClean="0"/>
              <a:t> WO I: </a:t>
            </a:r>
            <a:r>
              <a:rPr lang="en-US" dirty="0" err="1" smtClean="0"/>
              <a:t>grote</a:t>
            </a:r>
            <a:r>
              <a:rPr lang="en-US" dirty="0" smtClean="0"/>
              <a:t> </a:t>
            </a:r>
            <a:r>
              <a:rPr lang="en-US" dirty="0" err="1" smtClean="0"/>
              <a:t>Vlees</a:t>
            </a:r>
            <a:r>
              <a:rPr lang="en-US" dirty="0" smtClean="0"/>
              <a:t> en </a:t>
            </a:r>
            <a:r>
              <a:rPr lang="en-US" dirty="0" err="1" smtClean="0"/>
              <a:t>Graan</a:t>
            </a:r>
            <a:r>
              <a:rPr lang="en-US" dirty="0" smtClean="0"/>
              <a:t> </a:t>
            </a:r>
            <a:r>
              <a:rPr lang="en-US" dirty="0" err="1" smtClean="0"/>
              <a:t>exporteur</a:t>
            </a:r>
            <a:r>
              <a:rPr lang="en-US" dirty="0" smtClean="0"/>
              <a:t> </a:t>
            </a:r>
          </a:p>
          <a:p>
            <a:r>
              <a:rPr lang="en-US" dirty="0" err="1" smtClean="0"/>
              <a:t>Gaat</a:t>
            </a:r>
            <a:r>
              <a:rPr lang="en-US" dirty="0" smtClean="0"/>
              <a:t> </a:t>
            </a:r>
            <a:r>
              <a:rPr lang="en-US" dirty="0" err="1" smtClean="0"/>
              <a:t>mis</a:t>
            </a:r>
            <a:r>
              <a:rPr lang="en-US" dirty="0" smtClean="0"/>
              <a:t> door WO I en II, </a:t>
            </a:r>
            <a:r>
              <a:rPr lang="en-US" dirty="0" err="1" smtClean="0"/>
              <a:t>protectionisme</a:t>
            </a:r>
            <a:r>
              <a:rPr lang="en-US" dirty="0" smtClean="0"/>
              <a:t>, </a:t>
            </a:r>
            <a:r>
              <a:rPr lang="en-US" dirty="0" err="1" smtClean="0"/>
              <a:t>politieke</a:t>
            </a:r>
            <a:r>
              <a:rPr lang="en-US" dirty="0" smtClean="0"/>
              <a:t> </a:t>
            </a:r>
            <a:r>
              <a:rPr lang="en-US" dirty="0" err="1" smtClean="0"/>
              <a:t>instabiliteit</a:t>
            </a:r>
            <a:r>
              <a:rPr lang="en-US" dirty="0" smtClean="0"/>
              <a:t> </a:t>
            </a:r>
            <a:r>
              <a:rPr lang="en-US" dirty="0" err="1" smtClean="0"/>
              <a:t>slecht</a:t>
            </a:r>
            <a:r>
              <a:rPr lang="en-US" dirty="0" smtClean="0"/>
              <a:t> </a:t>
            </a:r>
            <a:r>
              <a:rPr lang="en-US" dirty="0" err="1" smtClean="0"/>
              <a:t>voor</a:t>
            </a:r>
            <a:r>
              <a:rPr lang="en-US" dirty="0" smtClean="0"/>
              <a:t> </a:t>
            </a:r>
            <a:r>
              <a:rPr lang="en-US" dirty="0" err="1" smtClean="0"/>
              <a:t>eigendomsrechten</a:t>
            </a:r>
            <a:r>
              <a:rPr lang="en-US" dirty="0" smtClean="0"/>
              <a:t> en </a:t>
            </a:r>
            <a:r>
              <a:rPr lang="en-US" dirty="0" err="1" smtClean="0"/>
              <a:t>investeringen</a:t>
            </a:r>
            <a:endParaRPr lang="en-US" dirty="0"/>
          </a:p>
          <a:p>
            <a:r>
              <a:rPr lang="en-US" dirty="0" smtClean="0"/>
              <a:t>Chicago </a:t>
            </a:r>
            <a:r>
              <a:rPr lang="en-US" dirty="0" err="1" smtClean="0"/>
              <a:t>wint</a:t>
            </a:r>
            <a:r>
              <a:rPr lang="en-US" dirty="0" smtClean="0"/>
              <a:t>: was </a:t>
            </a:r>
            <a:r>
              <a:rPr lang="en-US" dirty="0" err="1" smtClean="0"/>
              <a:t>rijker</a:t>
            </a:r>
            <a:r>
              <a:rPr lang="en-US" dirty="0" smtClean="0"/>
              <a:t>, </a:t>
            </a:r>
            <a:r>
              <a:rPr lang="en-US" dirty="0" err="1" smtClean="0"/>
              <a:t>onderwijsniveau</a:t>
            </a:r>
            <a:r>
              <a:rPr lang="en-US" dirty="0" smtClean="0"/>
              <a:t> </a:t>
            </a:r>
            <a:r>
              <a:rPr lang="en-US" dirty="0" err="1" smtClean="0"/>
              <a:t>hoger</a:t>
            </a:r>
            <a:r>
              <a:rPr lang="en-US" dirty="0" smtClean="0"/>
              <a:t> en </a:t>
            </a:r>
            <a:r>
              <a:rPr lang="en-US" dirty="0" err="1" smtClean="0"/>
              <a:t>daardoor</a:t>
            </a:r>
            <a:r>
              <a:rPr lang="en-US" dirty="0" smtClean="0"/>
              <a:t> </a:t>
            </a:r>
            <a:r>
              <a:rPr lang="en-US" dirty="0" err="1" smtClean="0"/>
              <a:t>technologische</a:t>
            </a:r>
            <a:r>
              <a:rPr lang="en-US" dirty="0" smtClean="0"/>
              <a:t> </a:t>
            </a:r>
            <a:r>
              <a:rPr lang="en-US" dirty="0" err="1" smtClean="0"/>
              <a:t>innovatie</a:t>
            </a:r>
            <a:r>
              <a:rPr lang="en-US" dirty="0" smtClean="0"/>
              <a:t> &gt;</a:t>
            </a:r>
            <a:endParaRPr lang="nl-NL" dirty="0"/>
          </a:p>
        </p:txBody>
      </p:sp>
    </p:spTree>
    <p:extLst>
      <p:ext uri="{BB962C8B-B14F-4D97-AF65-F5344CB8AC3E}">
        <p14:creationId xmlns:p14="http://schemas.microsoft.com/office/powerpoint/2010/main" val="21559047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Bijzonder lastig onderwerp</a:t>
            </a:r>
            <a:endParaRPr lang="nl-NL" dirty="0"/>
          </a:p>
        </p:txBody>
      </p:sp>
      <p:sp>
        <p:nvSpPr>
          <p:cNvPr id="3" name="Tijdelijke aanduiding voor inhoud 2"/>
          <p:cNvSpPr>
            <a:spLocks noGrp="1"/>
          </p:cNvSpPr>
          <p:nvPr>
            <p:ph idx="1"/>
          </p:nvPr>
        </p:nvSpPr>
        <p:spPr/>
        <p:txBody>
          <a:bodyPr/>
          <a:lstStyle/>
          <a:p>
            <a:r>
              <a:rPr lang="nl-NL" dirty="0" smtClean="0"/>
              <a:t>Onderwijsbudget als % bnp zegt niet veel</a:t>
            </a:r>
          </a:p>
          <a:p>
            <a:r>
              <a:rPr lang="nl-NL" dirty="0" smtClean="0"/>
              <a:t>Rusland heeft laag analfabetisme maar geen enkele universiteit zit in top 100</a:t>
            </a:r>
          </a:p>
          <a:p>
            <a:r>
              <a:rPr lang="nl-NL" dirty="0" smtClean="0"/>
              <a:t>NL heeft keuzevrijheid studiekeuze en betaalt daarvoor hoge prijs</a:t>
            </a:r>
          </a:p>
          <a:p>
            <a:r>
              <a:rPr lang="nl-NL" dirty="0" smtClean="0"/>
              <a:t>Rekenonderwijs lagere school belangrijk voor keuze techniek</a:t>
            </a:r>
            <a:endParaRPr lang="nl-NL" dirty="0"/>
          </a:p>
        </p:txBody>
      </p:sp>
    </p:spTree>
    <p:extLst>
      <p:ext uri="{BB962C8B-B14F-4D97-AF65-F5344CB8AC3E}">
        <p14:creationId xmlns:p14="http://schemas.microsoft.com/office/powerpoint/2010/main" val="1957099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Testen analfabetisme</a:t>
            </a:r>
            <a:endParaRPr lang="nl-NL" dirty="0"/>
          </a:p>
        </p:txBody>
      </p:sp>
      <p:sp>
        <p:nvSpPr>
          <p:cNvPr id="3" name="Tijdelijke aanduiding voor inhoud 2"/>
          <p:cNvSpPr>
            <a:spLocks noGrp="1"/>
          </p:cNvSpPr>
          <p:nvPr>
            <p:ph idx="1"/>
          </p:nvPr>
        </p:nvSpPr>
        <p:spPr/>
        <p:txBody>
          <a:bodyPr/>
          <a:lstStyle/>
          <a:p>
            <a:r>
              <a:rPr lang="nl-NL" dirty="0" smtClean="0"/>
              <a:t>VS   14 % grote problemen met lezen/schrijven!</a:t>
            </a:r>
          </a:p>
          <a:p>
            <a:r>
              <a:rPr lang="nl-NL" dirty="0" err="1" smtClean="0"/>
              <a:t>Officiele</a:t>
            </a:r>
            <a:r>
              <a:rPr lang="nl-NL" dirty="0" smtClean="0"/>
              <a:t> data zijn onbetrouwbaar</a:t>
            </a:r>
          </a:p>
          <a:p>
            <a:endParaRPr lang="nl-NL" dirty="0" smtClean="0"/>
          </a:p>
          <a:p>
            <a:endParaRPr lang="nl-NL" dirty="0" smtClean="0"/>
          </a:p>
          <a:p>
            <a:endParaRPr lang="nl-NL" dirty="0"/>
          </a:p>
        </p:txBody>
      </p:sp>
    </p:spTree>
    <p:extLst>
      <p:ext uri="{BB962C8B-B14F-4D97-AF65-F5344CB8AC3E}">
        <p14:creationId xmlns:p14="http://schemas.microsoft.com/office/powerpoint/2010/main" val="96337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086"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481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258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Literacy</a:t>
            </a:r>
            <a:r>
              <a:rPr lang="nl-NL" dirty="0" smtClean="0"/>
              <a:t> </a:t>
            </a:r>
            <a:r>
              <a:rPr lang="nl-NL" dirty="0" err="1" smtClean="0"/>
              <a:t>rates</a:t>
            </a:r>
            <a:r>
              <a:rPr lang="nl-NL" dirty="0" smtClean="0"/>
              <a:t>: </a:t>
            </a:r>
            <a:r>
              <a:rPr lang="nl-NL" dirty="0" err="1" smtClean="0"/>
              <a:t>Homework</a:t>
            </a:r>
            <a:r>
              <a:rPr lang="nl-NL" dirty="0" smtClean="0"/>
              <a:t> </a:t>
            </a:r>
            <a:r>
              <a:rPr lang="nl-NL" dirty="0" err="1" smtClean="0"/>
              <a:t>Brics</a:t>
            </a:r>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6" y="1405719"/>
            <a:ext cx="9152955" cy="4233241"/>
          </a:xfrm>
        </p:spPr>
      </p:pic>
    </p:spTree>
    <p:extLst>
      <p:ext uri="{BB962C8B-B14F-4D97-AF65-F5344CB8AC3E}">
        <p14:creationId xmlns:p14="http://schemas.microsoft.com/office/powerpoint/2010/main" val="7992805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Top universiteiten</a:t>
            </a:r>
            <a:endParaRPr lang="nl-NL" dirty="0"/>
          </a:p>
        </p:txBody>
      </p:sp>
      <p:sp>
        <p:nvSpPr>
          <p:cNvPr id="3" name="Tijdelijke aanduiding voor inhoud 2"/>
          <p:cNvSpPr>
            <a:spLocks noGrp="1"/>
          </p:cNvSpPr>
          <p:nvPr>
            <p:ph idx="1"/>
          </p:nvPr>
        </p:nvSpPr>
        <p:spPr/>
        <p:txBody>
          <a:bodyPr/>
          <a:lstStyle/>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279568" cy="387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719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 onderwijs</a:t>
            </a:r>
            <a:endParaRPr lang="nl-NL" dirty="0"/>
          </a:p>
        </p:txBody>
      </p:sp>
      <p:sp>
        <p:nvSpPr>
          <p:cNvPr id="3" name="Tijdelijke aanduiding voor inhoud 2"/>
          <p:cNvSpPr>
            <a:spLocks noGrp="1"/>
          </p:cNvSpPr>
          <p:nvPr>
            <p:ph idx="1"/>
          </p:nvPr>
        </p:nvSpPr>
        <p:spPr/>
        <p:txBody>
          <a:bodyPr/>
          <a:lstStyle/>
          <a:p>
            <a:r>
              <a:rPr lang="nl-NL" dirty="0" smtClean="0"/>
              <a:t>Analfabetisme van VS, EU, China, Rusland en India zijn niet dramatisch verschillend</a:t>
            </a:r>
          </a:p>
          <a:p>
            <a:r>
              <a:rPr lang="nl-NL" dirty="0" smtClean="0"/>
              <a:t>Topuniversiteiten in Westen, China</a:t>
            </a:r>
          </a:p>
          <a:p>
            <a:r>
              <a:rPr lang="nl-NL" dirty="0" smtClean="0"/>
              <a:t>Niemand kan </a:t>
            </a:r>
            <a:r>
              <a:rPr lang="nl-NL" dirty="0" err="1" smtClean="0"/>
              <a:t>ivy</a:t>
            </a:r>
            <a:r>
              <a:rPr lang="nl-NL" dirty="0" smtClean="0"/>
              <a:t> league verslaan, maar rest van onderwijs in VS niet geweldig</a:t>
            </a:r>
            <a:endParaRPr lang="nl-NL" dirty="0"/>
          </a:p>
        </p:txBody>
      </p:sp>
    </p:spTree>
    <p:extLst>
      <p:ext uri="{BB962C8B-B14F-4D97-AF65-F5344CB8AC3E}">
        <p14:creationId xmlns:p14="http://schemas.microsoft.com/office/powerpoint/2010/main" val="3595883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Wie is winnaar?</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6397906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is winnaar? India?</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Voordeel: bondgenootschap VS door opkomst China</a:t>
            </a:r>
          </a:p>
          <a:p>
            <a:r>
              <a:rPr lang="nl-NL" dirty="0" smtClean="0"/>
              <a:t>Weet tot nu toe grensoorlog te vermijden ondanks grensgeschillen</a:t>
            </a:r>
          </a:p>
          <a:p>
            <a:r>
              <a:rPr lang="nl-NL" dirty="0" smtClean="0"/>
              <a:t>Nadelen: </a:t>
            </a:r>
          </a:p>
          <a:p>
            <a:r>
              <a:rPr lang="nl-NL" dirty="0" smtClean="0"/>
              <a:t>1. </a:t>
            </a:r>
            <a:r>
              <a:rPr lang="nl-NL" dirty="0" err="1" smtClean="0"/>
              <a:t>hindu</a:t>
            </a:r>
            <a:r>
              <a:rPr lang="nl-NL" dirty="0" smtClean="0"/>
              <a:t>/moslim extremisten opmars</a:t>
            </a:r>
          </a:p>
          <a:p>
            <a:r>
              <a:rPr lang="nl-NL" dirty="0" smtClean="0"/>
              <a:t>2. midden: </a:t>
            </a:r>
            <a:r>
              <a:rPr lang="nl-NL" dirty="0" err="1" smtClean="0"/>
              <a:t>Maoistische</a:t>
            </a:r>
            <a:r>
              <a:rPr lang="nl-NL" dirty="0" smtClean="0"/>
              <a:t> rebellen</a:t>
            </a:r>
          </a:p>
          <a:p>
            <a:r>
              <a:rPr lang="nl-NL" dirty="0" smtClean="0"/>
              <a:t>3. politieke patronage en corruptie</a:t>
            </a:r>
          </a:p>
          <a:p>
            <a:r>
              <a:rPr lang="nl-NL" dirty="0" smtClean="0"/>
              <a:t>4. zeer ongelijke inkomensverdeling</a:t>
            </a:r>
          </a:p>
          <a:p>
            <a:r>
              <a:rPr lang="nl-NL" dirty="0" smtClean="0"/>
              <a:t>5. hoge bevolkingsgroei</a:t>
            </a:r>
            <a:endParaRPr lang="nl-NL" dirty="0"/>
          </a:p>
        </p:txBody>
      </p:sp>
    </p:spTree>
    <p:extLst>
      <p:ext uri="{BB962C8B-B14F-4D97-AF65-F5344CB8AC3E}">
        <p14:creationId xmlns:p14="http://schemas.microsoft.com/office/powerpoint/2010/main" val="947755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Of China?</a:t>
            </a:r>
            <a:endParaRPr lang="nl-NL" dirty="0"/>
          </a:p>
        </p:txBody>
      </p:sp>
      <p:sp>
        <p:nvSpPr>
          <p:cNvPr id="3" name="Tijdelijke aanduiding voor inhoud 2"/>
          <p:cNvSpPr>
            <a:spLocks noGrp="1"/>
          </p:cNvSpPr>
          <p:nvPr>
            <p:ph idx="1"/>
          </p:nvPr>
        </p:nvSpPr>
        <p:spPr>
          <a:xfrm>
            <a:off x="457200" y="1556793"/>
            <a:ext cx="8229600" cy="4844008"/>
          </a:xfrm>
        </p:spPr>
        <p:txBody>
          <a:bodyPr>
            <a:normAutofit fontScale="92500"/>
          </a:bodyPr>
          <a:lstStyle/>
          <a:p>
            <a:r>
              <a:rPr lang="nl-NL" dirty="0" smtClean="0"/>
              <a:t>China liberaliseerde 1980, India 1991</a:t>
            </a:r>
          </a:p>
          <a:p>
            <a:r>
              <a:rPr lang="nl-NL" dirty="0" smtClean="0"/>
              <a:t>Chinese inkomen 2 x hoog India</a:t>
            </a:r>
          </a:p>
          <a:p>
            <a:r>
              <a:rPr lang="nl-NL" dirty="0" smtClean="0"/>
              <a:t>Komt ook door lagere Chinese bevolkingsgroei</a:t>
            </a:r>
          </a:p>
          <a:p>
            <a:r>
              <a:rPr lang="nl-NL" dirty="0" smtClean="0"/>
              <a:t>China minder armen India</a:t>
            </a:r>
          </a:p>
          <a:p>
            <a:r>
              <a:rPr lang="nl-NL" dirty="0" smtClean="0"/>
              <a:t>China betere infrastructuur</a:t>
            </a:r>
          </a:p>
          <a:p>
            <a:r>
              <a:rPr lang="nl-NL" dirty="0" smtClean="0"/>
              <a:t>China lager analfabetisme</a:t>
            </a:r>
          </a:p>
          <a:p>
            <a:r>
              <a:rPr lang="nl-NL" dirty="0" smtClean="0"/>
              <a:t>China betere infrastructuur</a:t>
            </a:r>
          </a:p>
          <a:p>
            <a:r>
              <a:rPr lang="nl-NL" dirty="0" smtClean="0"/>
              <a:t>China grotere krijgsmacht</a:t>
            </a:r>
          </a:p>
          <a:p>
            <a:r>
              <a:rPr lang="nl-NL" dirty="0" smtClean="0"/>
              <a:t>China meer buitenlandse investeringen</a:t>
            </a:r>
          </a:p>
          <a:p>
            <a:r>
              <a:rPr lang="nl-NL" dirty="0" smtClean="0"/>
              <a:t>China is ook corrupt</a:t>
            </a:r>
            <a:endParaRPr lang="nl-NL" dirty="0"/>
          </a:p>
        </p:txBody>
      </p:sp>
    </p:spTree>
    <p:extLst>
      <p:ext uri="{BB962C8B-B14F-4D97-AF65-F5344CB8AC3E}">
        <p14:creationId xmlns:p14="http://schemas.microsoft.com/office/powerpoint/2010/main" val="76882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7924800" cy="706090"/>
          </a:xfrm>
        </p:spPr>
        <p:txBody>
          <a:bodyPr>
            <a:normAutofit fontScale="90000"/>
          </a:bodyPr>
          <a:lstStyle/>
          <a:p>
            <a:r>
              <a:rPr lang="nl-NL" dirty="0" smtClean="0"/>
              <a:t>1900: School </a:t>
            </a:r>
            <a:r>
              <a:rPr lang="nl-NL" dirty="0" err="1" smtClean="0"/>
              <a:t>Enrollment</a:t>
            </a:r>
            <a:r>
              <a:rPr lang="nl-NL" dirty="0" smtClean="0"/>
              <a:t>/GDP per capita </a:t>
            </a:r>
            <a:endParaRPr lang="nl-NL" dirty="0"/>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036496" cy="563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6885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China of India?</a:t>
            </a:r>
            <a:endParaRPr lang="nl-NL" dirty="0"/>
          </a:p>
        </p:txBody>
      </p:sp>
      <p:sp>
        <p:nvSpPr>
          <p:cNvPr id="3" name="Tijdelijke aanduiding voor inhoud 2"/>
          <p:cNvSpPr>
            <a:spLocks noGrp="1"/>
          </p:cNvSpPr>
          <p:nvPr>
            <p:ph idx="1"/>
          </p:nvPr>
        </p:nvSpPr>
        <p:spPr/>
        <p:txBody>
          <a:bodyPr/>
          <a:lstStyle/>
          <a:p>
            <a:r>
              <a:rPr lang="nl-NL" dirty="0" smtClean="0"/>
              <a:t>Chinezen omarmen grondwet, de Partij niet</a:t>
            </a:r>
          </a:p>
          <a:p>
            <a:r>
              <a:rPr lang="nl-NL" dirty="0" smtClean="0"/>
              <a:t>India zal moeten gaan herverdelen, religieuze tegenstellingen &lt;</a:t>
            </a:r>
          </a:p>
          <a:p>
            <a:r>
              <a:rPr lang="nl-NL" dirty="0" smtClean="0"/>
              <a:t>Hier moet voortgang zijn anders geen duurzame groei!</a:t>
            </a:r>
            <a:endParaRPr lang="nl-NL" dirty="0"/>
          </a:p>
        </p:txBody>
      </p:sp>
    </p:spTree>
    <p:extLst>
      <p:ext uri="{BB962C8B-B14F-4D97-AF65-F5344CB8AC3E}">
        <p14:creationId xmlns:p14="http://schemas.microsoft.com/office/powerpoint/2010/main" val="2781090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VS versus Europa?</a:t>
            </a:r>
            <a:endParaRPr lang="nl-NL" dirty="0"/>
          </a:p>
        </p:txBody>
      </p:sp>
      <p:sp>
        <p:nvSpPr>
          <p:cNvPr id="3" name="Tijdelijke aanduiding voor inhoud 2"/>
          <p:cNvSpPr>
            <a:spLocks noGrp="1"/>
          </p:cNvSpPr>
          <p:nvPr>
            <p:ph idx="1"/>
          </p:nvPr>
        </p:nvSpPr>
        <p:spPr>
          <a:xfrm>
            <a:off x="457200" y="1484784"/>
            <a:ext cx="8229600" cy="5256583"/>
          </a:xfrm>
        </p:spPr>
        <p:txBody>
          <a:bodyPr>
            <a:normAutofit lnSpcReduction="10000"/>
          </a:bodyPr>
          <a:lstStyle/>
          <a:p>
            <a:r>
              <a:rPr lang="nl-NL" dirty="0" smtClean="0"/>
              <a:t>VS heeft jongere bevolking</a:t>
            </a:r>
          </a:p>
          <a:p>
            <a:r>
              <a:rPr lang="nl-NL" dirty="0" smtClean="0"/>
              <a:t>VS heeft meer topuniversiteiten maar rest is matig</a:t>
            </a:r>
          </a:p>
          <a:p>
            <a:r>
              <a:rPr lang="nl-NL" dirty="0" smtClean="0"/>
              <a:t>VS heeft teveel checks </a:t>
            </a:r>
            <a:r>
              <a:rPr lang="nl-NL" dirty="0" err="1" smtClean="0"/>
              <a:t>and</a:t>
            </a:r>
            <a:r>
              <a:rPr lang="nl-NL" dirty="0" smtClean="0"/>
              <a:t> </a:t>
            </a:r>
            <a:r>
              <a:rPr lang="nl-NL" dirty="0" err="1" smtClean="0"/>
              <a:t>balances</a:t>
            </a:r>
            <a:endParaRPr lang="nl-NL" dirty="0" smtClean="0"/>
          </a:p>
          <a:p>
            <a:r>
              <a:rPr lang="nl-NL" dirty="0" smtClean="0"/>
              <a:t>VS: inkomensongelijkheid is erg hoog</a:t>
            </a:r>
          </a:p>
          <a:p>
            <a:r>
              <a:rPr lang="nl-NL" dirty="0" smtClean="0"/>
              <a:t>VS</a:t>
            </a:r>
            <a:r>
              <a:rPr lang="nl-NL" smtClean="0"/>
              <a:t>: schaliegas</a:t>
            </a:r>
            <a:endParaRPr lang="nl-NL" dirty="0" smtClean="0"/>
          </a:p>
          <a:p>
            <a:r>
              <a:rPr lang="nl-NL" dirty="0" smtClean="0"/>
              <a:t>EU: diepe eurocrisis</a:t>
            </a:r>
          </a:p>
          <a:p>
            <a:r>
              <a:rPr lang="nl-NL" dirty="0" smtClean="0"/>
              <a:t>EU bezuinigt daardoor op onderwijs</a:t>
            </a:r>
          </a:p>
          <a:p>
            <a:r>
              <a:rPr lang="nl-NL" dirty="0" smtClean="0"/>
              <a:t>EU: alleen DTSL doet het goed</a:t>
            </a:r>
          </a:p>
          <a:p>
            <a:r>
              <a:rPr lang="nl-NL" dirty="0" smtClean="0"/>
              <a:t>EU mist American </a:t>
            </a:r>
            <a:r>
              <a:rPr lang="nl-NL" dirty="0" err="1" smtClean="0"/>
              <a:t>dream</a:t>
            </a:r>
            <a:r>
              <a:rPr lang="nl-NL" dirty="0" smtClean="0"/>
              <a:t>, sneuvelbereidheid</a:t>
            </a:r>
          </a:p>
          <a:p>
            <a:r>
              <a:rPr lang="nl-NL" dirty="0" smtClean="0"/>
              <a:t>EU: afslanking verzorg. staat: spanningen &gt;</a:t>
            </a:r>
            <a:endParaRPr lang="nl-NL" dirty="0"/>
          </a:p>
        </p:txBody>
      </p:sp>
    </p:spTree>
    <p:extLst>
      <p:ext uri="{BB962C8B-B14F-4D97-AF65-F5344CB8AC3E}">
        <p14:creationId xmlns:p14="http://schemas.microsoft.com/office/powerpoint/2010/main" val="332923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Afrika</a:t>
            </a:r>
            <a:endParaRPr lang="nl-NL" dirty="0"/>
          </a:p>
        </p:txBody>
      </p:sp>
      <p:sp>
        <p:nvSpPr>
          <p:cNvPr id="3" name="Tijdelijke aanduiding voor inhoud 2"/>
          <p:cNvSpPr>
            <a:spLocks noGrp="1"/>
          </p:cNvSpPr>
          <p:nvPr>
            <p:ph idx="1"/>
          </p:nvPr>
        </p:nvSpPr>
        <p:spPr/>
        <p:txBody>
          <a:bodyPr/>
          <a:lstStyle/>
          <a:p>
            <a:r>
              <a:rPr lang="nl-NL" dirty="0" smtClean="0"/>
              <a:t>In Europa: state </a:t>
            </a:r>
            <a:r>
              <a:rPr lang="nl-NL" dirty="0" err="1" smtClean="0"/>
              <a:t>makes</a:t>
            </a:r>
            <a:r>
              <a:rPr lang="nl-NL" dirty="0" smtClean="0"/>
              <a:t> war </a:t>
            </a:r>
            <a:r>
              <a:rPr lang="nl-NL" dirty="0" err="1" smtClean="0"/>
              <a:t>and</a:t>
            </a:r>
            <a:r>
              <a:rPr lang="nl-NL" dirty="0" smtClean="0"/>
              <a:t> war </a:t>
            </a:r>
            <a:r>
              <a:rPr lang="nl-NL" dirty="0" err="1" smtClean="0"/>
              <a:t>makes</a:t>
            </a:r>
            <a:r>
              <a:rPr lang="nl-NL" dirty="0" smtClean="0"/>
              <a:t> the state (</a:t>
            </a:r>
            <a:r>
              <a:rPr lang="nl-NL" dirty="0" err="1" smtClean="0"/>
              <a:t>Tilly</a:t>
            </a:r>
            <a:r>
              <a:rPr lang="nl-NL" dirty="0" smtClean="0"/>
              <a:t>)</a:t>
            </a:r>
          </a:p>
          <a:p>
            <a:r>
              <a:rPr lang="nl-NL" dirty="0" smtClean="0"/>
              <a:t>In Afrika trok Europa grenzen</a:t>
            </a:r>
          </a:p>
          <a:p>
            <a:r>
              <a:rPr lang="nl-NL" dirty="0" smtClean="0"/>
              <a:t>Zullen grenscorrecties vreedzaam zijn?</a:t>
            </a:r>
          </a:p>
          <a:p>
            <a:r>
              <a:rPr lang="nl-NL" dirty="0" smtClean="0"/>
              <a:t>Komt er overgang van gesloten naar open samenleving?</a:t>
            </a:r>
            <a:endParaRPr lang="nl-NL" dirty="0"/>
          </a:p>
        </p:txBody>
      </p:sp>
    </p:spTree>
    <p:extLst>
      <p:ext uri="{BB962C8B-B14F-4D97-AF65-F5344CB8AC3E}">
        <p14:creationId xmlns:p14="http://schemas.microsoft.com/office/powerpoint/2010/main" val="27819505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Conclusie: winnaar is staat die instituties verbetert</a:t>
            </a:r>
            <a:endParaRPr lang="nl-NL" dirty="0"/>
          </a:p>
        </p:txBody>
      </p:sp>
      <p:sp>
        <p:nvSpPr>
          <p:cNvPr id="3" name="Tijdelijke aanduiding voor inhoud 2"/>
          <p:cNvSpPr>
            <a:spLocks noGrp="1"/>
          </p:cNvSpPr>
          <p:nvPr>
            <p:ph idx="1"/>
          </p:nvPr>
        </p:nvSpPr>
        <p:spPr>
          <a:xfrm>
            <a:off x="107504" y="1775191"/>
            <a:ext cx="8856984" cy="5038185"/>
          </a:xfrm>
        </p:spPr>
        <p:txBody>
          <a:bodyPr/>
          <a:lstStyle/>
          <a:p>
            <a:r>
              <a:rPr lang="nl-NL" dirty="0" smtClean="0"/>
              <a:t>VS moet impasse doorbreken, heeft topuniversiteiten, zeer ongelijke </a:t>
            </a:r>
            <a:r>
              <a:rPr lang="nl-NL" dirty="0" err="1" smtClean="0"/>
              <a:t>inkom.verdeling</a:t>
            </a:r>
            <a:endParaRPr lang="nl-NL" dirty="0" smtClean="0"/>
          </a:p>
          <a:p>
            <a:r>
              <a:rPr lang="nl-NL" dirty="0" smtClean="0"/>
              <a:t>EU, oplossing eurocrisis: integratie of ontbinding</a:t>
            </a:r>
          </a:p>
          <a:p>
            <a:r>
              <a:rPr lang="nl-NL" dirty="0" smtClean="0"/>
              <a:t>India, vertrouwen instituties &gt;, herverdeling</a:t>
            </a:r>
          </a:p>
          <a:p>
            <a:r>
              <a:rPr lang="nl-NL" dirty="0" smtClean="0"/>
              <a:t>China, constitutie boven Partij, anders geen verduurzaming groei</a:t>
            </a:r>
            <a:endParaRPr lang="nl-NL" dirty="0"/>
          </a:p>
        </p:txBody>
      </p:sp>
    </p:spTree>
    <p:extLst>
      <p:ext uri="{BB962C8B-B14F-4D97-AF65-F5344CB8AC3E}">
        <p14:creationId xmlns:p14="http://schemas.microsoft.com/office/powerpoint/2010/main" val="17565537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China heeft veel troefkaarten</a:t>
            </a:r>
            <a:endParaRPr lang="nl-NL" dirty="0"/>
          </a:p>
        </p:txBody>
      </p:sp>
      <p:sp>
        <p:nvSpPr>
          <p:cNvPr id="3" name="Tijdelijke aanduiding voor inhoud 2"/>
          <p:cNvSpPr>
            <a:spLocks noGrp="1"/>
          </p:cNvSpPr>
          <p:nvPr>
            <p:ph idx="1"/>
          </p:nvPr>
        </p:nvSpPr>
        <p:spPr/>
        <p:txBody>
          <a:bodyPr/>
          <a:lstStyle/>
          <a:p>
            <a:r>
              <a:rPr lang="nl-NL" dirty="0" smtClean="0"/>
              <a:t>Grondstoffenpositie</a:t>
            </a:r>
          </a:p>
          <a:p>
            <a:r>
              <a:rPr lang="nl-NL" dirty="0" err="1" smtClean="0"/>
              <a:t>Defensieuitgaven</a:t>
            </a:r>
            <a:r>
              <a:rPr lang="nl-NL" dirty="0" smtClean="0"/>
              <a:t> &gt;</a:t>
            </a:r>
          </a:p>
          <a:p>
            <a:r>
              <a:rPr lang="nl-NL" dirty="0" smtClean="0"/>
              <a:t>Minder last van imagoverlies van terrorismebestrijding dan VS</a:t>
            </a:r>
          </a:p>
          <a:p>
            <a:r>
              <a:rPr lang="nl-NL" dirty="0" smtClean="0"/>
              <a:t>Goed onderwijs</a:t>
            </a:r>
          </a:p>
          <a:p>
            <a:r>
              <a:rPr lang="nl-NL" dirty="0" smtClean="0"/>
              <a:t>Sterke economie</a:t>
            </a:r>
          </a:p>
          <a:p>
            <a:r>
              <a:rPr lang="nl-NL" dirty="0" smtClean="0"/>
              <a:t>Nationalistische retoriek bindt</a:t>
            </a:r>
          </a:p>
          <a:p>
            <a:r>
              <a:rPr lang="nl-NL" dirty="0" smtClean="0"/>
              <a:t>Als China constitutioneel wordt……….</a:t>
            </a:r>
            <a:endParaRPr lang="nl-NL" dirty="0"/>
          </a:p>
        </p:txBody>
      </p:sp>
    </p:spTree>
    <p:extLst>
      <p:ext uri="{BB962C8B-B14F-4D97-AF65-F5344CB8AC3E}">
        <p14:creationId xmlns:p14="http://schemas.microsoft.com/office/powerpoint/2010/main" val="19054573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Wat betekent dit voor Nederland?</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675308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Nederlandse positie verslechtert</a:t>
            </a:r>
            <a:endParaRPr lang="nl-NL" dirty="0"/>
          </a:p>
        </p:txBody>
      </p:sp>
      <p:sp>
        <p:nvSpPr>
          <p:cNvPr id="3" name="Tijdelijke aanduiding voor inhoud 2"/>
          <p:cNvSpPr>
            <a:spLocks noGrp="1"/>
          </p:cNvSpPr>
          <p:nvPr>
            <p:ph idx="1"/>
          </p:nvPr>
        </p:nvSpPr>
        <p:spPr>
          <a:xfrm>
            <a:off x="457200" y="1484784"/>
            <a:ext cx="8229600" cy="5328591"/>
          </a:xfrm>
        </p:spPr>
        <p:txBody>
          <a:bodyPr>
            <a:normAutofit lnSpcReduction="10000"/>
          </a:bodyPr>
          <a:lstStyle/>
          <a:p>
            <a:r>
              <a:rPr lang="nl-NL" dirty="0"/>
              <a:t>Atlantische oriëntatie is minder relevant en Europese alternatief </a:t>
            </a:r>
            <a:r>
              <a:rPr lang="nl-NL" dirty="0" smtClean="0"/>
              <a:t>treurig, NL defensie &lt;</a:t>
            </a:r>
          </a:p>
          <a:p>
            <a:r>
              <a:rPr lang="nl-NL" dirty="0" err="1" smtClean="0"/>
              <a:t>Homegrown</a:t>
            </a:r>
            <a:r>
              <a:rPr lang="nl-NL" dirty="0" smtClean="0"/>
              <a:t> terrorisme</a:t>
            </a:r>
            <a:endParaRPr lang="nl-NL" dirty="0"/>
          </a:p>
          <a:p>
            <a:r>
              <a:rPr lang="nl-NL" dirty="0" smtClean="0"/>
              <a:t>Hoge private schulden</a:t>
            </a:r>
          </a:p>
          <a:p>
            <a:r>
              <a:rPr lang="nl-NL" dirty="0" smtClean="0"/>
              <a:t>Banken te groot aandeel in economie</a:t>
            </a:r>
          </a:p>
          <a:p>
            <a:r>
              <a:rPr lang="nl-NL" dirty="0" smtClean="0"/>
              <a:t>Bezuinigt onderwijs</a:t>
            </a:r>
          </a:p>
          <a:p>
            <a:r>
              <a:rPr lang="nl-NL" dirty="0" smtClean="0"/>
              <a:t>Lage groei leidt tot politieke instabiliteit</a:t>
            </a:r>
          </a:p>
          <a:p>
            <a:r>
              <a:rPr lang="nl-NL" dirty="0" smtClean="0"/>
              <a:t>Populisme &gt;</a:t>
            </a:r>
          </a:p>
          <a:p>
            <a:r>
              <a:rPr lang="nl-NL" dirty="0" smtClean="0"/>
              <a:t>BRIXIT is nadelig voor NL</a:t>
            </a:r>
          </a:p>
          <a:p>
            <a:r>
              <a:rPr lang="nl-NL" dirty="0" smtClean="0"/>
              <a:t>Eurocrisis/ontbinding: hoge kosten</a:t>
            </a:r>
          </a:p>
          <a:p>
            <a:r>
              <a:rPr lang="nl-NL" dirty="0" smtClean="0"/>
              <a:t>Vertrouwen politiek zeer laag</a:t>
            </a:r>
          </a:p>
        </p:txBody>
      </p:sp>
    </p:spTree>
    <p:extLst>
      <p:ext uri="{BB962C8B-B14F-4D97-AF65-F5344CB8AC3E}">
        <p14:creationId xmlns:p14="http://schemas.microsoft.com/office/powerpoint/2010/main" val="1469301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0.xml><?xml version="1.0" encoding="utf-8"?>
<a:theme xmlns:a="http://schemas.openxmlformats.org/drawingml/2006/main" name="11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Trends in de internationale veiligheid for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2801</TotalTime>
  <Words>4105</Words>
  <Application>Microsoft Office PowerPoint</Application>
  <PresentationFormat>Diavoorstelling (4:3)</PresentationFormat>
  <Paragraphs>494</Paragraphs>
  <Slides>96</Slides>
  <Notes>14</Notes>
  <HiddenSlides>3</HiddenSlides>
  <MMClips>0</MMClips>
  <ScaleCrop>false</ScaleCrop>
  <HeadingPairs>
    <vt:vector size="4" baseType="variant">
      <vt:variant>
        <vt:lpstr>Thema</vt:lpstr>
      </vt:variant>
      <vt:variant>
        <vt:i4>11</vt:i4>
      </vt:variant>
      <vt:variant>
        <vt:lpstr>Diatitels</vt:lpstr>
      </vt:variant>
      <vt:variant>
        <vt:i4>96</vt:i4>
      </vt:variant>
    </vt:vector>
  </HeadingPairs>
  <TitlesOfParts>
    <vt:vector size="107" baseType="lpstr">
      <vt:lpstr>Module</vt:lpstr>
      <vt:lpstr>1_Trends in de internationale veiligheid fortis</vt:lpstr>
      <vt:lpstr>2_Trends in de internationale veiligheid fortis</vt:lpstr>
      <vt:lpstr>3_Trends in de internationale veiligheid fortis</vt:lpstr>
      <vt:lpstr>4_Trends in de internationale veiligheid fortis</vt:lpstr>
      <vt:lpstr>5_Trends in de internationale veiligheid fortis</vt:lpstr>
      <vt:lpstr>6_Trends in de internationale veiligheid fortis</vt:lpstr>
      <vt:lpstr>8_Trends in de internationale veiligheid fortis</vt:lpstr>
      <vt:lpstr>10_Trends in de internationale veiligheid fortis</vt:lpstr>
      <vt:lpstr>11_Trends in de internationale veiligheid fortis</vt:lpstr>
      <vt:lpstr>12_Trends in de internationale veiligheid fortis</vt:lpstr>
      <vt:lpstr>Over Oude en Nieuwe Machten</vt:lpstr>
      <vt:lpstr>PowerPoint-presentatie</vt:lpstr>
      <vt:lpstr>opdrachten</vt:lpstr>
      <vt:lpstr>vragen</vt:lpstr>
      <vt:lpstr>Inhoud Presentatie </vt:lpstr>
      <vt:lpstr>Deel I: voorspellen is hybris</vt:lpstr>
      <vt:lpstr>1900 Argentinië een grote toekomst</vt:lpstr>
      <vt:lpstr>Buenos Aires versus Chicago</vt:lpstr>
      <vt:lpstr>1900: School Enrollment/GDP per capita </vt:lpstr>
      <vt:lpstr>Rusland zou het in 20ste eeuw ook gaan maken</vt:lpstr>
      <vt:lpstr>Deel II: Winners and losers in 21th century</vt:lpstr>
      <vt:lpstr>Determinanten winners 21ste eeuw</vt:lpstr>
      <vt:lpstr>I. ECONOMIE</vt:lpstr>
      <vt:lpstr>Ontwikkeling BRICS</vt:lpstr>
      <vt:lpstr>Ontwikkeling BRICS</vt:lpstr>
      <vt:lpstr>Ontwikkeling BRICS</vt:lpstr>
      <vt:lpstr>PowerPoint-presentatie</vt:lpstr>
      <vt:lpstr>Billionaires in BRICS</vt:lpstr>
      <vt:lpstr>2011: GDP and GDP per capita ranking</vt:lpstr>
      <vt:lpstr>De nieuwe kaart van de wereld</vt:lpstr>
      <vt:lpstr>Conclusie Economie</vt:lpstr>
      <vt:lpstr>II. DEMOGRAFIE</vt:lpstr>
      <vt:lpstr>Jonge bevolkingen…..</vt:lpstr>
      <vt:lpstr>      Demografie </vt:lpstr>
      <vt:lpstr>Feiten demografie</vt:lpstr>
      <vt:lpstr>Mediane leeftijd 2050</vt:lpstr>
      <vt:lpstr>Conclusie demografie</vt:lpstr>
      <vt:lpstr>III. GRONDSTOFFEN</vt:lpstr>
      <vt:lpstr>Schaarste </vt:lpstr>
      <vt:lpstr>Waterschaarste</vt:lpstr>
      <vt:lpstr>Grondstoffen en geopolitiek</vt:lpstr>
      <vt:lpstr>Economische impact kritische mineralen</vt:lpstr>
      <vt:lpstr>Strategische grondstoffen</vt:lpstr>
      <vt:lpstr>PowerPoint-presentatie</vt:lpstr>
      <vt:lpstr>PowerPoint-presentatie</vt:lpstr>
      <vt:lpstr>China bedrijft handelspolitiek</vt:lpstr>
      <vt:lpstr>Fosfaat is eindig</vt:lpstr>
      <vt:lpstr>China grote vraag metalen</vt:lpstr>
      <vt:lpstr>Burgeroorlogen en grondstoffen  (bron: UNEP)</vt:lpstr>
      <vt:lpstr>VS heeft Schaliegas</vt:lpstr>
      <vt:lpstr>Conclusie grondstoffen</vt:lpstr>
      <vt:lpstr>IV  VEILIGHEID</vt:lpstr>
      <vt:lpstr>Machtsverval Westen</vt:lpstr>
      <vt:lpstr>PowerPoint-presentatie</vt:lpstr>
      <vt:lpstr>Complexe crises</vt:lpstr>
      <vt:lpstr>PowerPoint-presentatie</vt:lpstr>
      <vt:lpstr>PowerPoint-presentatie</vt:lpstr>
      <vt:lpstr>Falende staten</vt:lpstr>
      <vt:lpstr>Onzekerheden</vt:lpstr>
      <vt:lpstr>Politieke risico’s: factoren </vt:lpstr>
      <vt:lpstr>De Arabische opstanden:  alles komt samen</vt:lpstr>
      <vt:lpstr>Arabische opstanden</vt:lpstr>
      <vt:lpstr>Defensieuitgaven</vt:lpstr>
      <vt:lpstr>Defensie % BNP en aantal soldaten</vt:lpstr>
      <vt:lpstr>2012 Chinese defensie 1/3 VS</vt:lpstr>
      <vt:lpstr>Militarisering in Azië</vt:lpstr>
      <vt:lpstr>WATERSCHAARSTE</vt:lpstr>
      <vt:lpstr>PowerPoint-presentatie</vt:lpstr>
      <vt:lpstr>Waterschaarste is de belangrijkste katalysator voor voedselcrises</vt:lpstr>
      <vt:lpstr>Klimaat Verandering?</vt:lpstr>
      <vt:lpstr>        Effecten klimaatverandering</vt:lpstr>
      <vt:lpstr>Klimaat: onzekerheid</vt:lpstr>
      <vt:lpstr>Zeespiegel stijgt echt sinds 1870</vt:lpstr>
      <vt:lpstr>PowerPoint-presentatie</vt:lpstr>
      <vt:lpstr>Sinds 1992 3 mm stijging per jaar</vt:lpstr>
      <vt:lpstr>Kwetsbare gebieden voor zeespiegel &gt;</vt:lpstr>
      <vt:lpstr>Kwaliteit internationale instituties </vt:lpstr>
      <vt:lpstr>Internationale architectuur niet representatief</vt:lpstr>
      <vt:lpstr>Hervorming zit muurvast</vt:lpstr>
      <vt:lpstr>Permanente 5 en G4 rijk en sterk</vt:lpstr>
      <vt:lpstr>NAVO zit in grote crisis</vt:lpstr>
      <vt:lpstr>Conclusie veiligheid &lt;</vt:lpstr>
      <vt:lpstr>Kwaliteit nationale instituties</vt:lpstr>
      <vt:lpstr>Instituties in Eurozone problematisch</vt:lpstr>
      <vt:lpstr>Instituties in China ook probleem</vt:lpstr>
      <vt:lpstr>In India is ook probleem</vt:lpstr>
      <vt:lpstr>In VS is er institutionele impasse</vt:lpstr>
      <vt:lpstr>Conclusie: Iedereen worstelt met kwaliteit instituties</vt:lpstr>
      <vt:lpstr>Onderwijs</vt:lpstr>
      <vt:lpstr>Bijzonder lastig onderwerp</vt:lpstr>
      <vt:lpstr>Testen analfabetisme</vt:lpstr>
      <vt:lpstr>PowerPoint-presentatie</vt:lpstr>
      <vt:lpstr>PowerPoint-presentatie</vt:lpstr>
      <vt:lpstr>Literacy rates: Homework Brics</vt:lpstr>
      <vt:lpstr>Top universiteiten</vt:lpstr>
      <vt:lpstr>Conclusie onderwijs</vt:lpstr>
      <vt:lpstr>Wie is winnaar?</vt:lpstr>
      <vt:lpstr>Wie is winnaar? India?</vt:lpstr>
      <vt:lpstr>Of China?</vt:lpstr>
      <vt:lpstr>China of India?</vt:lpstr>
      <vt:lpstr>VS versus Europa?</vt:lpstr>
      <vt:lpstr>Afrika</vt:lpstr>
      <vt:lpstr>Conclusie: winnaar is staat die instituties verbetert</vt:lpstr>
      <vt:lpstr>China heeft veel troefkaarten</vt:lpstr>
      <vt:lpstr>Wat betekent dit voor Nederland?</vt:lpstr>
      <vt:lpstr>Nederlandse positie verslechtert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Oude en Nieuwe Machten</dc:title>
  <dc:creator>boekestijn</dc:creator>
  <cp:lastModifiedBy>boekestijn</cp:lastModifiedBy>
  <cp:revision>115</cp:revision>
  <dcterms:created xsi:type="dcterms:W3CDTF">2013-05-11T21:14:13Z</dcterms:created>
  <dcterms:modified xsi:type="dcterms:W3CDTF">2013-05-16T22:31:57Z</dcterms:modified>
</cp:coreProperties>
</file>