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2"/>
  </p:sldMasterIdLst>
  <p:notesMasterIdLst>
    <p:notesMasterId r:id="rId47"/>
  </p:notesMasterIdLst>
  <p:handoutMasterIdLst>
    <p:handoutMasterId r:id="rId48"/>
  </p:handoutMasterIdLst>
  <p:sldIdLst>
    <p:sldId id="269" r:id="rId3"/>
    <p:sldId id="312" r:id="rId4"/>
    <p:sldId id="313" r:id="rId5"/>
    <p:sldId id="274" r:id="rId6"/>
    <p:sldId id="270" r:id="rId7"/>
    <p:sldId id="268" r:id="rId8"/>
    <p:sldId id="278" r:id="rId9"/>
    <p:sldId id="279" r:id="rId10"/>
    <p:sldId id="280" r:id="rId11"/>
    <p:sldId id="281" r:id="rId12"/>
    <p:sldId id="283" r:id="rId13"/>
    <p:sldId id="282" r:id="rId14"/>
    <p:sldId id="314" r:id="rId15"/>
    <p:sldId id="317" r:id="rId16"/>
    <p:sldId id="318" r:id="rId17"/>
    <p:sldId id="273" r:id="rId18"/>
    <p:sldId id="275" r:id="rId19"/>
    <p:sldId id="276" r:id="rId20"/>
    <p:sldId id="288" r:id="rId21"/>
    <p:sldId id="293" r:id="rId22"/>
    <p:sldId id="329" r:id="rId23"/>
    <p:sldId id="289" r:id="rId24"/>
    <p:sldId id="290" r:id="rId25"/>
    <p:sldId id="291" r:id="rId26"/>
    <p:sldId id="292" r:id="rId27"/>
    <p:sldId id="315" r:id="rId28"/>
    <p:sldId id="321" r:id="rId29"/>
    <p:sldId id="322" r:id="rId30"/>
    <p:sldId id="323" r:id="rId31"/>
    <p:sldId id="324" r:id="rId32"/>
    <p:sldId id="325" r:id="rId33"/>
    <p:sldId id="326" r:id="rId34"/>
    <p:sldId id="320" r:id="rId35"/>
    <p:sldId id="316" r:id="rId36"/>
    <p:sldId id="330" r:id="rId37"/>
    <p:sldId id="297" r:id="rId38"/>
    <p:sldId id="298" r:id="rId39"/>
    <p:sldId id="299" r:id="rId40"/>
    <p:sldId id="302" r:id="rId41"/>
    <p:sldId id="303" r:id="rId42"/>
    <p:sldId id="331" r:id="rId43"/>
    <p:sldId id="271" r:id="rId44"/>
    <p:sldId id="272" r:id="rId45"/>
    <p:sldId id="266" r:id="rId4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F09"/>
    <a:srgbClr val="5E1D10"/>
    <a:srgbClr val="4D4D4D"/>
    <a:srgbClr val="B0AC00"/>
    <a:srgbClr val="D5E1E7"/>
    <a:srgbClr val="FFCC66"/>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84" d="100"/>
          <a:sy n="84" d="100"/>
        </p:scale>
        <p:origin x="-1392" y="-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4" d="100"/>
          <a:sy n="64" d="100"/>
        </p:scale>
        <p:origin x="-3158"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765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765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765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A69B421-5CAE-48D9-8F01-977D48241AC3}" type="slidenum">
              <a:rPr lang="en-US"/>
              <a:pPr/>
              <a:t>‹nr.›</a:t>
            </a:fld>
            <a:endParaRPr lang="en-US"/>
          </a:p>
        </p:txBody>
      </p:sp>
    </p:spTree>
    <p:extLst>
      <p:ext uri="{BB962C8B-B14F-4D97-AF65-F5344CB8AC3E}">
        <p14:creationId xmlns:p14="http://schemas.microsoft.com/office/powerpoint/2010/main" val="746851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E2B031-9C41-4477-890C-0DCD1EB5CF04}" type="datetimeFigureOut">
              <a:rPr lang="nl-NL" smtClean="0"/>
              <a:t>14-4-2014</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0863FA-7781-4E83-9FF4-9D20487E6A88}" type="slidenum">
              <a:rPr lang="nl-NL" smtClean="0"/>
              <a:t>‹nr.›</a:t>
            </a:fld>
            <a:endParaRPr lang="nl-NL"/>
          </a:p>
        </p:txBody>
      </p:sp>
    </p:spTree>
    <p:extLst>
      <p:ext uri="{BB962C8B-B14F-4D97-AF65-F5344CB8AC3E}">
        <p14:creationId xmlns:p14="http://schemas.microsoft.com/office/powerpoint/2010/main" val="1369403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 pact was een niet-aanvalsverdrag, waarin de twee landen afspraken elkaar niet aan te vallen, en dat ook niet te doen als één van beide door een derde land zou worden aangevallen. Voor de Duitse leider Hitler was dat laatste van groot belang. Duitsland was van plan Polen binnen te vallen, waarvan de neutraliteit gegarandeerd werd door het Verenigd Koninkrijk. Een Engelse reactie was dus te verwachten, en om een oorlog op twee fronten te voorkomen werd het verdrag gesloten met de communistische vijand. Ideologische belangen werden terzijde geschoven voor pragmatische belangen. Japan reageerde hier zeer geïrriteerd op, mede vanwege de eigen militaire plannen tegen de Sovjet-Unie en hun interesse in Mongolië en Siberië.</a:t>
            </a:r>
          </a:p>
          <a:p>
            <a:endParaRPr lang="nl-NL" dirty="0" smtClean="0"/>
          </a:p>
          <a:p>
            <a:r>
              <a:rPr lang="nl-NL" dirty="0" smtClean="0"/>
              <a:t>Het niet-aanvalsverdrag bleek slechts een deel van het pact te vormen. Pas in 1946, tijdens de Processen van Neurenberg, raakte bekend dat in geheime protocollen (aanhangsels) afspraken waren gemaakt over de grenzen van de invloedssferen van de twee partijen, na een toekomstige 'territoriale en politieke herschikking'. Polen werd tussen de twee ondertekenaars verdeeld, de </a:t>
            </a:r>
            <a:r>
              <a:rPr lang="nl-NL" dirty="0" err="1" smtClean="0"/>
              <a:t>Baltische</a:t>
            </a:r>
            <a:r>
              <a:rPr lang="nl-NL" dirty="0" smtClean="0"/>
              <a:t> staten Finland, Estland en Letland kwamen in de Sovjetsfeer, evenals delen van Roemenië (</a:t>
            </a:r>
            <a:r>
              <a:rPr lang="nl-NL" dirty="0" err="1" smtClean="0"/>
              <a:t>Bessarabië</a:t>
            </a:r>
            <a:r>
              <a:rPr lang="nl-NL" dirty="0" smtClean="0"/>
              <a:t> en de noordelijke </a:t>
            </a:r>
            <a:r>
              <a:rPr lang="nl-NL" dirty="0" err="1" smtClean="0"/>
              <a:t>Boekovina</a:t>
            </a:r>
            <a:r>
              <a:rPr lang="nl-NL" dirty="0" smtClean="0"/>
              <a:t>). Hiermee herstelde de Sovjet-Unie in belangrijke mate de grenzen van het tsaristische Rusland gedurende de 19e eeuw. Daarvoor waren de meeste van die gebieden nooit onderdeel geweest van tsaristisch Rusland. De gebieden die de Sovjet-Unie aan het eind van de Eerste Wereldoorlog aan Duitsland had moeten afstaan en bij de Vrede van Versailles aan Polen waren toegewezen werden opnieuw door de Sovjet-Unie geannexeerd</a:t>
            </a:r>
            <a:endParaRPr lang="nl-NL" dirty="0"/>
          </a:p>
        </p:txBody>
      </p:sp>
      <p:sp>
        <p:nvSpPr>
          <p:cNvPr id="4" name="Tijdelijke aanduiding voor dianummer 3"/>
          <p:cNvSpPr>
            <a:spLocks noGrp="1"/>
          </p:cNvSpPr>
          <p:nvPr>
            <p:ph type="sldNum" sz="quarter" idx="10"/>
          </p:nvPr>
        </p:nvSpPr>
        <p:spPr/>
        <p:txBody>
          <a:bodyPr/>
          <a:lstStyle/>
          <a:p>
            <a:fld id="{870863FA-7781-4E83-9FF4-9D20487E6A88}" type="slidenum">
              <a:rPr lang="nl-NL" smtClean="0">
                <a:solidFill>
                  <a:prstClr val="black"/>
                </a:solidFill>
              </a:rPr>
              <a:pPr/>
              <a:t>31</a:t>
            </a:fld>
            <a:endParaRPr lang="nl-NL">
              <a:solidFill>
                <a:prstClr val="black"/>
              </a:solidFill>
            </a:endParaRPr>
          </a:p>
        </p:txBody>
      </p:sp>
    </p:spTree>
    <p:extLst>
      <p:ext uri="{BB962C8B-B14F-4D97-AF65-F5344CB8AC3E}">
        <p14:creationId xmlns:p14="http://schemas.microsoft.com/office/powerpoint/2010/main" val="3028365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1600200"/>
            <a:ext cx="7772400" cy="990600"/>
          </a:xfrm>
        </p:spPr>
        <p:txBody>
          <a:bodyPr/>
          <a:lstStyle>
            <a:lvl1pPr algn="ctr">
              <a:defRPr sz="4400"/>
            </a:lvl1pPr>
          </a:lstStyle>
          <a:p>
            <a:r>
              <a:rPr lang="nl-NL" smtClean="0"/>
              <a:t>Klik om de stijl te bewerken</a:t>
            </a:r>
            <a:endParaRPr lang="en-US"/>
          </a:p>
        </p:txBody>
      </p:sp>
      <p:sp>
        <p:nvSpPr>
          <p:cNvPr id="16387" name="Rectangle 3"/>
          <p:cNvSpPr>
            <a:spLocks noGrp="1" noChangeArrowheads="1"/>
          </p:cNvSpPr>
          <p:nvPr>
            <p:ph type="subTitle" idx="1"/>
          </p:nvPr>
        </p:nvSpPr>
        <p:spPr>
          <a:xfrm>
            <a:off x="685800" y="2514600"/>
            <a:ext cx="7772400" cy="685800"/>
          </a:xfrm>
        </p:spPr>
        <p:txBody>
          <a:bodyPr/>
          <a:lstStyle>
            <a:lvl1pPr marL="0" indent="0" algn="ctr">
              <a:buFontTx/>
              <a:buNone/>
              <a:defRPr sz="2800"/>
            </a:lvl1pPr>
          </a:lstStyle>
          <a:p>
            <a:r>
              <a:rPr lang="nl-NL" smtClean="0"/>
              <a:t>Klik om de ondertitelstijl van het model te bewerken</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76900" y="838200"/>
            <a:ext cx="1638300" cy="5257800"/>
          </a:xfrm>
        </p:spPr>
        <p:txBody>
          <a:bodyPr vert="eaVert"/>
          <a:lstStyle/>
          <a:p>
            <a:r>
              <a:rPr lang="nl-NL" smtClean="0"/>
              <a:t>Klik om de stijl te bewerken</a:t>
            </a:r>
            <a:endParaRPr lang="en-US"/>
          </a:p>
        </p:txBody>
      </p:sp>
      <p:sp>
        <p:nvSpPr>
          <p:cNvPr id="3" name="Vertical Text Placeholder 2"/>
          <p:cNvSpPr>
            <a:spLocks noGrp="1"/>
          </p:cNvSpPr>
          <p:nvPr>
            <p:ph type="body" orient="vert" idx="1"/>
          </p:nvPr>
        </p:nvSpPr>
        <p:spPr>
          <a:xfrm>
            <a:off x="762000" y="838200"/>
            <a:ext cx="4762500" cy="52578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Content Placeholder 2"/>
          <p:cNvSpPr>
            <a:spLocks noGrp="1"/>
          </p:cNvSpPr>
          <p:nvPr>
            <p:ph sz="half" idx="1"/>
          </p:nvPr>
        </p:nvSpPr>
        <p:spPr>
          <a:xfrm>
            <a:off x="762000" y="1752600"/>
            <a:ext cx="3200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Content Placeholder 3"/>
          <p:cNvSpPr>
            <a:spLocks noGrp="1"/>
          </p:cNvSpPr>
          <p:nvPr>
            <p:ph sz="half" idx="2"/>
          </p:nvPr>
        </p:nvSpPr>
        <p:spPr>
          <a:xfrm>
            <a:off x="4114800" y="1752600"/>
            <a:ext cx="3200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nl-NL" smtClean="0"/>
              <a:t>Klik om de stijl te bewerken</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een titel">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nl-NL" smtClean="0"/>
              <a:t>Klik om de stijl te bewerken</a:t>
            </a:r>
            <a:endParaRPr lang="en-US" dirty="0"/>
          </a:p>
        </p:txBody>
      </p:sp>
      <p:sp>
        <p:nvSpPr>
          <p:cNvPr id="4" name="Content Placeholder 2"/>
          <p:cNvSpPr>
            <a:spLocks noGrp="1"/>
          </p:cNvSpPr>
          <p:nvPr>
            <p:ph idx="1"/>
          </p:nvPr>
        </p:nvSpPr>
        <p:spPr>
          <a:xfrm>
            <a:off x="762000" y="1752600"/>
            <a:ext cx="6553200" cy="4343400"/>
          </a:xfrm>
        </p:spPr>
        <p:txBody>
          <a:bodyPr/>
          <a:lstStyle>
            <a:lvl1pPr>
              <a:buFontTx/>
              <a:buNone/>
              <a:defRPr>
                <a:solidFill>
                  <a:schemeClr val="tx1"/>
                </a:solidFill>
                <a:latin typeface="+mn-lt"/>
              </a:defRPr>
            </a:lvl1pPr>
            <a:lvl2pPr>
              <a:buFontTx/>
              <a:buNone/>
              <a:defRPr sz="1600">
                <a:solidFill>
                  <a:schemeClr val="tx1"/>
                </a:solidFill>
                <a:latin typeface="+mn-lt"/>
              </a:defRPr>
            </a:lvl2pPr>
            <a:lvl3pPr>
              <a:buFontTx/>
              <a:buNone/>
              <a:defRPr sz="1600">
                <a:solidFill>
                  <a:schemeClr val="tx1"/>
                </a:solidFill>
                <a:latin typeface="+mn-lt"/>
              </a:defRPr>
            </a:lvl3pPr>
            <a:lvl4pPr>
              <a:buFontTx/>
              <a:buNone/>
              <a:defRPr sz="1600">
                <a:solidFill>
                  <a:schemeClr val="tx1"/>
                </a:solidFill>
                <a:latin typeface="+mn-lt"/>
              </a:defRPr>
            </a:lvl4pPr>
            <a:lvl5pPr>
              <a:buFontTx/>
              <a:buNone/>
              <a:defRPr sz="1600">
                <a:solidFill>
                  <a:schemeClr val="tx1"/>
                </a:solidFill>
                <a:latin typeface="+mn-lt"/>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62000" y="838200"/>
            <a:ext cx="65532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Your Topic Goes Here</a:t>
            </a:r>
          </a:p>
        </p:txBody>
      </p:sp>
      <p:sp>
        <p:nvSpPr>
          <p:cNvPr id="10243" name="Rectangle 3"/>
          <p:cNvSpPr>
            <a:spLocks noGrp="1" noChangeArrowheads="1"/>
          </p:cNvSpPr>
          <p:nvPr>
            <p:ph type="body" idx="1"/>
          </p:nvPr>
        </p:nvSpPr>
        <p:spPr bwMode="auto">
          <a:xfrm>
            <a:off x="762000" y="1752600"/>
            <a:ext cx="65532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Your Subtopics Go Here</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1" fontAlgn="base" hangingPunct="1">
        <a:spcBef>
          <a:spcPct val="0"/>
        </a:spcBef>
        <a:spcAft>
          <a:spcPct val="0"/>
        </a:spcAft>
        <a:defRPr sz="3200">
          <a:solidFill>
            <a:schemeClr val="accent1">
              <a:lumMod val="60000"/>
              <a:lumOff val="40000"/>
            </a:schemeClr>
          </a:solidFill>
          <a:latin typeface="+mj-lt"/>
          <a:ea typeface="+mj-ea"/>
          <a:cs typeface="+mj-cs"/>
        </a:defRPr>
      </a:lvl1pPr>
      <a:lvl2pPr algn="l" rtl="0" eaLnBrk="1" fontAlgn="base" hangingPunct="1">
        <a:spcBef>
          <a:spcPct val="0"/>
        </a:spcBef>
        <a:spcAft>
          <a:spcPct val="0"/>
        </a:spcAft>
        <a:defRPr sz="3200">
          <a:solidFill>
            <a:srgbClr val="D5E1E7"/>
          </a:solidFill>
          <a:latin typeface="Arial Black" pitchFamily="34" charset="0"/>
        </a:defRPr>
      </a:lvl2pPr>
      <a:lvl3pPr algn="l" rtl="0" eaLnBrk="1" fontAlgn="base" hangingPunct="1">
        <a:spcBef>
          <a:spcPct val="0"/>
        </a:spcBef>
        <a:spcAft>
          <a:spcPct val="0"/>
        </a:spcAft>
        <a:defRPr sz="3200">
          <a:solidFill>
            <a:srgbClr val="D5E1E7"/>
          </a:solidFill>
          <a:latin typeface="Arial Black" pitchFamily="34" charset="0"/>
        </a:defRPr>
      </a:lvl3pPr>
      <a:lvl4pPr algn="l" rtl="0" eaLnBrk="1" fontAlgn="base" hangingPunct="1">
        <a:spcBef>
          <a:spcPct val="0"/>
        </a:spcBef>
        <a:spcAft>
          <a:spcPct val="0"/>
        </a:spcAft>
        <a:defRPr sz="3200">
          <a:solidFill>
            <a:srgbClr val="D5E1E7"/>
          </a:solidFill>
          <a:latin typeface="Arial Black" pitchFamily="34" charset="0"/>
        </a:defRPr>
      </a:lvl4pPr>
      <a:lvl5pPr algn="l" rtl="0" eaLnBrk="1" fontAlgn="base" hangingPunct="1">
        <a:spcBef>
          <a:spcPct val="0"/>
        </a:spcBef>
        <a:spcAft>
          <a:spcPct val="0"/>
        </a:spcAft>
        <a:defRPr sz="3200">
          <a:solidFill>
            <a:srgbClr val="D5E1E7"/>
          </a:solidFill>
          <a:latin typeface="Arial Black" pitchFamily="34" charset="0"/>
        </a:defRPr>
      </a:lvl5pPr>
      <a:lvl6pPr marL="457200" algn="l" rtl="0" eaLnBrk="1" fontAlgn="base" hangingPunct="1">
        <a:spcBef>
          <a:spcPct val="0"/>
        </a:spcBef>
        <a:spcAft>
          <a:spcPct val="0"/>
        </a:spcAft>
        <a:defRPr sz="3200">
          <a:solidFill>
            <a:srgbClr val="D5E1E7"/>
          </a:solidFill>
          <a:latin typeface="Arial Black" pitchFamily="34" charset="0"/>
        </a:defRPr>
      </a:lvl6pPr>
      <a:lvl7pPr marL="914400" algn="l" rtl="0" eaLnBrk="1" fontAlgn="base" hangingPunct="1">
        <a:spcBef>
          <a:spcPct val="0"/>
        </a:spcBef>
        <a:spcAft>
          <a:spcPct val="0"/>
        </a:spcAft>
        <a:defRPr sz="3200">
          <a:solidFill>
            <a:srgbClr val="D5E1E7"/>
          </a:solidFill>
          <a:latin typeface="Arial Black" pitchFamily="34" charset="0"/>
        </a:defRPr>
      </a:lvl7pPr>
      <a:lvl8pPr marL="1371600" algn="l" rtl="0" eaLnBrk="1" fontAlgn="base" hangingPunct="1">
        <a:spcBef>
          <a:spcPct val="0"/>
        </a:spcBef>
        <a:spcAft>
          <a:spcPct val="0"/>
        </a:spcAft>
        <a:defRPr sz="3200">
          <a:solidFill>
            <a:srgbClr val="D5E1E7"/>
          </a:solidFill>
          <a:latin typeface="Arial Black" pitchFamily="34" charset="0"/>
        </a:defRPr>
      </a:lvl8pPr>
      <a:lvl9pPr marL="1828800" algn="l" rtl="0" eaLnBrk="1" fontAlgn="base" hangingPunct="1">
        <a:spcBef>
          <a:spcPct val="0"/>
        </a:spcBef>
        <a:spcAft>
          <a:spcPct val="0"/>
        </a:spcAft>
        <a:defRPr sz="3200">
          <a:solidFill>
            <a:srgbClr val="D5E1E7"/>
          </a:solidFill>
          <a:latin typeface="Arial Black" pitchFamily="34" charset="0"/>
        </a:defRPr>
      </a:lvl9pPr>
    </p:titleStyle>
    <p:bodyStyle>
      <a:lvl1pPr marL="342900" indent="-342900" algn="l" rtl="0" eaLnBrk="1" fontAlgn="base" hangingPunct="1">
        <a:spcBef>
          <a:spcPct val="20000"/>
        </a:spcBef>
        <a:spcAft>
          <a:spcPct val="0"/>
        </a:spcAft>
        <a:buChar char="•"/>
        <a:defRPr sz="2000">
          <a:solidFill>
            <a:schemeClr val="accent1">
              <a:lumMod val="20000"/>
              <a:lumOff val="80000"/>
            </a:schemeClr>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ctrTitle"/>
          </p:nvPr>
        </p:nvSpPr>
        <p:spPr/>
        <p:txBody>
          <a:bodyPr/>
          <a:lstStyle/>
          <a:p>
            <a:r>
              <a:rPr lang="en-US" dirty="0" smtClean="0"/>
              <a:t>TSAAR POETIN</a:t>
            </a:r>
            <a:endParaRPr lang="en-US" dirty="0"/>
          </a:p>
        </p:txBody>
      </p:sp>
      <p:sp>
        <p:nvSpPr>
          <p:cNvPr id="25605" name="Rectangle 5"/>
          <p:cNvSpPr>
            <a:spLocks noGrp="1" noChangeArrowheads="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Russische exceptionalisme</a:t>
            </a:r>
            <a:endParaRPr lang="nl-NL" dirty="0"/>
          </a:p>
        </p:txBody>
      </p:sp>
      <p:sp>
        <p:nvSpPr>
          <p:cNvPr id="3" name="Tijdelijke aanduiding voor inhoud 2"/>
          <p:cNvSpPr>
            <a:spLocks noGrp="1"/>
          </p:cNvSpPr>
          <p:nvPr>
            <p:ph idx="1"/>
          </p:nvPr>
        </p:nvSpPr>
        <p:spPr/>
        <p:txBody>
          <a:bodyPr/>
          <a:lstStyle/>
          <a:p>
            <a:r>
              <a:rPr lang="en-US" dirty="0" smtClean="0"/>
              <a:t>Volkslied: </a:t>
            </a:r>
            <a:r>
              <a:rPr lang="en-US" dirty="0" err="1" smtClean="0"/>
              <a:t>Rusland</a:t>
            </a:r>
            <a:r>
              <a:rPr lang="en-US" dirty="0" smtClean="0"/>
              <a:t> is </a:t>
            </a:r>
            <a:r>
              <a:rPr lang="en-US" dirty="0" err="1" smtClean="0"/>
              <a:t>uniek</a:t>
            </a:r>
            <a:r>
              <a:rPr lang="en-US" dirty="0" smtClean="0"/>
              <a:t> in de </a:t>
            </a:r>
            <a:r>
              <a:rPr lang="en-US" dirty="0" err="1" smtClean="0"/>
              <a:t>wereld</a:t>
            </a:r>
            <a:r>
              <a:rPr lang="en-US" dirty="0" smtClean="0"/>
              <a:t> en </a:t>
            </a:r>
            <a:r>
              <a:rPr lang="en-US" dirty="0" err="1" smtClean="0"/>
              <a:t>wordt</a:t>
            </a:r>
            <a:r>
              <a:rPr lang="en-US" dirty="0" smtClean="0"/>
              <a:t> </a:t>
            </a:r>
            <a:r>
              <a:rPr lang="en-US" dirty="0" err="1" smtClean="0"/>
              <a:t>beschermd</a:t>
            </a:r>
            <a:r>
              <a:rPr lang="en-US" dirty="0" smtClean="0"/>
              <a:t> </a:t>
            </a:r>
            <a:r>
              <a:rPr lang="en-US" dirty="0" smtClean="0"/>
              <a:t>door God</a:t>
            </a:r>
            <a:endParaRPr lang="en-US" dirty="0" smtClean="0"/>
          </a:p>
          <a:p>
            <a:endParaRPr lang="en-US" dirty="0"/>
          </a:p>
          <a:p>
            <a:r>
              <a:rPr lang="en-US" dirty="0"/>
              <a:t>Fyodor </a:t>
            </a:r>
            <a:r>
              <a:rPr lang="en-US" dirty="0" smtClean="0"/>
              <a:t>Dostoyevsky: </a:t>
            </a:r>
            <a:r>
              <a:rPr lang="en-US" dirty="0" err="1" smtClean="0"/>
              <a:t>Russen</a:t>
            </a:r>
            <a:r>
              <a:rPr lang="en-US" dirty="0" smtClean="0"/>
              <a:t> is </a:t>
            </a:r>
            <a:r>
              <a:rPr lang="en-US" dirty="0" err="1" smtClean="0"/>
              <a:t>superieur</a:t>
            </a:r>
            <a:r>
              <a:rPr lang="en-US" dirty="0" smtClean="0"/>
              <a:t> God </a:t>
            </a:r>
            <a:r>
              <a:rPr lang="en-US" dirty="0" err="1" smtClean="0"/>
              <a:t>vrezend</a:t>
            </a:r>
            <a:r>
              <a:rPr lang="en-US" dirty="0" smtClean="0"/>
              <a:t> </a:t>
            </a:r>
            <a:r>
              <a:rPr lang="en-US" dirty="0" err="1" smtClean="0"/>
              <a:t>volk</a:t>
            </a:r>
            <a:r>
              <a:rPr lang="en-US" dirty="0" smtClean="0"/>
              <a:t>. </a:t>
            </a:r>
            <a:r>
              <a:rPr lang="en-US" dirty="0" err="1" smtClean="0"/>
              <a:t>Deze</a:t>
            </a:r>
            <a:r>
              <a:rPr lang="en-US" dirty="0" smtClean="0"/>
              <a:t> </a:t>
            </a:r>
            <a:r>
              <a:rPr lang="en-US" dirty="0" err="1" smtClean="0"/>
              <a:t>grote</a:t>
            </a:r>
            <a:r>
              <a:rPr lang="en-US" dirty="0" smtClean="0"/>
              <a:t> </a:t>
            </a:r>
            <a:r>
              <a:rPr lang="en-US" dirty="0" err="1" smtClean="0"/>
              <a:t>natie</a:t>
            </a:r>
            <a:r>
              <a:rPr lang="en-US" dirty="0" smtClean="0"/>
              <a:t> </a:t>
            </a:r>
            <a:r>
              <a:rPr lang="en-US" dirty="0" err="1" smtClean="0"/>
              <a:t>kan</a:t>
            </a:r>
            <a:r>
              <a:rPr lang="en-US" dirty="0" smtClean="0"/>
              <a:t> </a:t>
            </a:r>
            <a:r>
              <a:rPr lang="en-US" dirty="0" err="1" smtClean="0"/>
              <a:t>nooit</a:t>
            </a:r>
            <a:r>
              <a:rPr lang="en-US" dirty="0" smtClean="0"/>
              <a:t> </a:t>
            </a:r>
            <a:r>
              <a:rPr lang="en-US" dirty="0" err="1" smtClean="0"/>
              <a:t>tweede</a:t>
            </a:r>
            <a:r>
              <a:rPr lang="en-US" dirty="0" smtClean="0"/>
              <a:t> </a:t>
            </a:r>
            <a:r>
              <a:rPr lang="en-US" dirty="0" err="1" smtClean="0"/>
              <a:t>plaats</a:t>
            </a:r>
            <a:r>
              <a:rPr lang="en-US" dirty="0" smtClean="0"/>
              <a:t> </a:t>
            </a:r>
            <a:r>
              <a:rPr lang="en-US" dirty="0" err="1" smtClean="0"/>
              <a:t>aanvaarden</a:t>
            </a:r>
            <a:r>
              <a:rPr lang="en-US" dirty="0" smtClean="0"/>
              <a:t>. Het is de </a:t>
            </a:r>
            <a:r>
              <a:rPr lang="en-US" dirty="0" err="1" smtClean="0"/>
              <a:t>eerste</a:t>
            </a:r>
            <a:r>
              <a:rPr lang="en-US" dirty="0" smtClean="0"/>
              <a:t> </a:t>
            </a:r>
            <a:r>
              <a:rPr lang="en-US" dirty="0" err="1" smtClean="0"/>
              <a:t>natie</a:t>
            </a:r>
            <a:r>
              <a:rPr lang="en-US" dirty="0" smtClean="0"/>
              <a:t> in de </a:t>
            </a:r>
            <a:r>
              <a:rPr lang="en-US" dirty="0" err="1" smtClean="0"/>
              <a:t>wereld</a:t>
            </a:r>
            <a:endParaRPr lang="en-US" dirty="0" smtClean="0"/>
          </a:p>
          <a:p>
            <a:endParaRPr lang="en-US" dirty="0"/>
          </a:p>
          <a:p>
            <a:r>
              <a:rPr lang="en-US" dirty="0" smtClean="0"/>
              <a:t>Virulent </a:t>
            </a:r>
            <a:r>
              <a:rPr lang="en-US" dirty="0" err="1" smtClean="0"/>
              <a:t>imperialistisch</a:t>
            </a:r>
            <a:r>
              <a:rPr lang="en-US" dirty="0" smtClean="0"/>
              <a:t> </a:t>
            </a:r>
            <a:r>
              <a:rPr lang="en-US" dirty="0" err="1" smtClean="0"/>
              <a:t>nationalisme</a:t>
            </a:r>
            <a:endParaRPr lang="nl-NL" dirty="0"/>
          </a:p>
        </p:txBody>
      </p:sp>
    </p:spTree>
    <p:extLst>
      <p:ext uri="{BB962C8B-B14F-4D97-AF65-F5344CB8AC3E}">
        <p14:creationId xmlns:p14="http://schemas.microsoft.com/office/powerpoint/2010/main" val="15848112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204864"/>
            <a:ext cx="4714875"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38820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Verschil Russisch/US </a:t>
            </a:r>
            <a:r>
              <a:rPr lang="nl-NL" dirty="0" smtClean="0"/>
              <a:t>exceptionalisme</a:t>
            </a:r>
            <a:endParaRPr lang="nl-NL" dirty="0"/>
          </a:p>
        </p:txBody>
      </p:sp>
      <p:sp>
        <p:nvSpPr>
          <p:cNvPr id="3" name="Tijdelijke aanduiding voor inhoud 2"/>
          <p:cNvSpPr>
            <a:spLocks noGrp="1"/>
          </p:cNvSpPr>
          <p:nvPr>
            <p:ph idx="1"/>
          </p:nvPr>
        </p:nvSpPr>
        <p:spPr/>
        <p:txBody>
          <a:bodyPr/>
          <a:lstStyle/>
          <a:p>
            <a:endParaRPr lang="en-US" dirty="0" smtClean="0"/>
          </a:p>
          <a:p>
            <a:r>
              <a:rPr lang="en-US" dirty="0" err="1" smtClean="0"/>
              <a:t>Amerikaans</a:t>
            </a:r>
            <a:r>
              <a:rPr lang="en-US" dirty="0" smtClean="0"/>
              <a:t>  </a:t>
            </a:r>
            <a:r>
              <a:rPr lang="en-US" dirty="0" err="1" smtClean="0"/>
              <a:t>exceptionalism</a:t>
            </a:r>
            <a:r>
              <a:rPr lang="en-US" dirty="0" smtClean="0"/>
              <a:t>, is </a:t>
            </a:r>
            <a:r>
              <a:rPr lang="en-US" dirty="0" err="1" smtClean="0"/>
              <a:t>gebaseerd</a:t>
            </a:r>
            <a:r>
              <a:rPr lang="en-US" dirty="0" smtClean="0"/>
              <a:t> op </a:t>
            </a:r>
            <a:r>
              <a:rPr lang="en-US" dirty="0" err="1" smtClean="0"/>
              <a:t>vrijheid</a:t>
            </a:r>
            <a:endParaRPr lang="en-US" dirty="0"/>
          </a:p>
          <a:p>
            <a:endParaRPr lang="en-US" dirty="0" smtClean="0"/>
          </a:p>
          <a:p>
            <a:r>
              <a:rPr lang="en-US" dirty="0" err="1" smtClean="0"/>
              <a:t>Russische</a:t>
            </a:r>
            <a:r>
              <a:rPr lang="en-US" dirty="0" smtClean="0"/>
              <a:t> </a:t>
            </a:r>
            <a:r>
              <a:rPr lang="en-US" dirty="0" err="1"/>
              <a:t>exceptionalism</a:t>
            </a:r>
            <a:r>
              <a:rPr lang="en-US" dirty="0"/>
              <a:t> is </a:t>
            </a:r>
            <a:r>
              <a:rPr lang="en-US" dirty="0" err="1" smtClean="0"/>
              <a:t>gebaseerd</a:t>
            </a:r>
            <a:r>
              <a:rPr lang="en-US" dirty="0" smtClean="0"/>
              <a:t> op de </a:t>
            </a:r>
            <a:r>
              <a:rPr lang="en-US" dirty="0" err="1" smtClean="0"/>
              <a:t>superioriteit</a:t>
            </a:r>
            <a:r>
              <a:rPr lang="en-US" dirty="0" smtClean="0"/>
              <a:t> van </a:t>
            </a:r>
            <a:r>
              <a:rPr lang="en-US" dirty="0" err="1" smtClean="0"/>
              <a:t>autoritair</a:t>
            </a:r>
            <a:r>
              <a:rPr lang="en-US" dirty="0" smtClean="0"/>
              <a:t> </a:t>
            </a:r>
            <a:r>
              <a:rPr lang="en-US" dirty="0" err="1" smtClean="0"/>
              <a:t>bestuur</a:t>
            </a:r>
            <a:r>
              <a:rPr lang="en-US" dirty="0" smtClean="0"/>
              <a:t>. </a:t>
            </a:r>
            <a:r>
              <a:rPr lang="en-US" dirty="0" err="1" smtClean="0"/>
              <a:t>Gemeenschap</a:t>
            </a:r>
            <a:r>
              <a:rPr lang="en-US" dirty="0" smtClean="0"/>
              <a:t> is </a:t>
            </a:r>
            <a:r>
              <a:rPr lang="en-US" dirty="0" err="1" smtClean="0"/>
              <a:t>belangrijker</a:t>
            </a:r>
            <a:r>
              <a:rPr lang="en-US" dirty="0" smtClean="0"/>
              <a:t> </a:t>
            </a:r>
            <a:r>
              <a:rPr lang="en-US" dirty="0" err="1" smtClean="0"/>
              <a:t>dan</a:t>
            </a:r>
            <a:r>
              <a:rPr lang="en-US" dirty="0" smtClean="0"/>
              <a:t> </a:t>
            </a:r>
            <a:r>
              <a:rPr lang="en-US" dirty="0" err="1" smtClean="0"/>
              <a:t>individu</a:t>
            </a:r>
            <a:endParaRPr lang="nl-NL" dirty="0"/>
          </a:p>
        </p:txBody>
      </p:sp>
    </p:spTree>
    <p:extLst>
      <p:ext uri="{BB962C8B-B14F-4D97-AF65-F5344CB8AC3E}">
        <p14:creationId xmlns:p14="http://schemas.microsoft.com/office/powerpoint/2010/main" val="20327529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2. Wat wil Poetin?</a:t>
            </a:r>
            <a:endParaRPr lang="nl-NL" dirty="0"/>
          </a:p>
        </p:txBody>
      </p:sp>
      <p:sp>
        <p:nvSpPr>
          <p:cNvPr id="3" name="Ondertitel 2"/>
          <p:cNvSpPr>
            <a:spLocks noGrp="1"/>
          </p:cNvSpPr>
          <p:nvPr>
            <p:ph type="subTitle" idx="1"/>
          </p:nvPr>
        </p:nvSpPr>
        <p:spPr/>
        <p:txBody>
          <a:bodyPr/>
          <a:lstStyle/>
          <a:p>
            <a:endParaRPr lang="nl-NL"/>
          </a:p>
        </p:txBody>
      </p:sp>
    </p:spTree>
    <p:extLst>
      <p:ext uri="{BB962C8B-B14F-4D97-AF65-F5344CB8AC3E}">
        <p14:creationId xmlns:p14="http://schemas.microsoft.com/office/powerpoint/2010/main" val="1014823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Poetin:</a:t>
            </a:r>
            <a:endParaRPr lang="nl-NL" dirty="0"/>
          </a:p>
        </p:txBody>
      </p:sp>
      <p:sp>
        <p:nvSpPr>
          <p:cNvPr id="3" name="Tijdelijke aanduiding voor inhoud 2"/>
          <p:cNvSpPr>
            <a:spLocks noGrp="1"/>
          </p:cNvSpPr>
          <p:nvPr>
            <p:ph idx="1"/>
          </p:nvPr>
        </p:nvSpPr>
        <p:spPr/>
        <p:txBody>
          <a:bodyPr/>
          <a:lstStyle/>
          <a:p>
            <a:r>
              <a:rPr lang="nl-NL" dirty="0" smtClean="0"/>
              <a:t>Ineenstorting USSR grootste geopolitieke ramp 20</a:t>
            </a:r>
            <a:r>
              <a:rPr lang="nl-NL" baseline="30000" dirty="0" smtClean="0"/>
              <a:t>ste</a:t>
            </a:r>
            <a:r>
              <a:rPr lang="nl-NL" dirty="0" smtClean="0"/>
              <a:t> eeuw</a:t>
            </a:r>
          </a:p>
          <a:p>
            <a:r>
              <a:rPr lang="nl-NL" dirty="0" smtClean="0"/>
              <a:t>Uitbreiding van EU/NAVO doorn in zijn oog</a:t>
            </a:r>
          </a:p>
          <a:p>
            <a:r>
              <a:rPr lang="nl-NL" dirty="0" smtClean="0"/>
              <a:t>Georgië en Oekraïne geen lid van EU noch NAVO</a:t>
            </a:r>
          </a:p>
          <a:p>
            <a:r>
              <a:rPr lang="nl-NL" dirty="0" smtClean="0"/>
              <a:t>Kent zwakte van het Westen (sancties lastig)</a:t>
            </a:r>
          </a:p>
          <a:p>
            <a:r>
              <a:rPr lang="nl-NL" dirty="0" smtClean="0"/>
              <a:t>Overal waar Russische minderheden wonen mag Rusland interveniëren</a:t>
            </a:r>
          </a:p>
          <a:p>
            <a:r>
              <a:rPr lang="nl-NL" dirty="0"/>
              <a:t>Gas als het nieuwe </a:t>
            </a:r>
            <a:r>
              <a:rPr lang="nl-NL" dirty="0" smtClean="0"/>
              <a:t>atoomwapen</a:t>
            </a:r>
            <a:endParaRPr lang="nl-NL" dirty="0"/>
          </a:p>
        </p:txBody>
      </p:sp>
    </p:spTree>
    <p:extLst>
      <p:ext uri="{BB962C8B-B14F-4D97-AF65-F5344CB8AC3E}">
        <p14:creationId xmlns:p14="http://schemas.microsoft.com/office/powerpoint/2010/main" val="3639597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dirty="0" smtClean="0"/>
              <a:t>Ineenstorting USSR</a:t>
            </a:r>
            <a:endParaRPr lang="nl-NL" dirty="0"/>
          </a:p>
        </p:txBody>
      </p:sp>
      <p:sp>
        <p:nvSpPr>
          <p:cNvPr id="5" name="Ondertitel 4"/>
          <p:cNvSpPr>
            <a:spLocks noGrp="1"/>
          </p:cNvSpPr>
          <p:nvPr>
            <p:ph type="subTitle" idx="1"/>
          </p:nvPr>
        </p:nvSpPr>
        <p:spPr/>
        <p:txBody>
          <a:bodyPr/>
          <a:lstStyle/>
          <a:p>
            <a:endParaRPr lang="nl-NL"/>
          </a:p>
        </p:txBody>
      </p:sp>
    </p:spTree>
    <p:extLst>
      <p:ext uri="{BB962C8B-B14F-4D97-AF65-F5344CB8AC3E}">
        <p14:creationId xmlns:p14="http://schemas.microsoft.com/office/powerpoint/2010/main" val="11211347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endParaRPr lang="nl-NL"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37254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34"/>
            <a:ext cx="9144000" cy="6983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03901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10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07574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Rusland</a:t>
            </a:r>
            <a:r>
              <a:rPr lang="nl-NL" dirty="0"/>
              <a:t>:</a:t>
            </a:r>
            <a:r>
              <a:rPr lang="nl-NL" dirty="0" smtClean="0"/>
              <a:t> minderheden</a:t>
            </a:r>
            <a:endParaRPr lang="nl-NL" dirty="0"/>
          </a:p>
        </p:txBody>
      </p:sp>
      <p:sp>
        <p:nvSpPr>
          <p:cNvPr id="3" name="Tijdelijke aanduiding voor inhoud 2"/>
          <p:cNvSpPr>
            <a:spLocks noGrp="1"/>
          </p:cNvSpPr>
          <p:nvPr>
            <p:ph idx="1"/>
          </p:nvPr>
        </p:nvSpPr>
        <p:spPr/>
        <p:txBody>
          <a:bodyPr/>
          <a:lstStyle/>
          <a:p>
            <a:r>
              <a:rPr lang="nl-NL" dirty="0" smtClean="0"/>
              <a:t>Rusland </a:t>
            </a:r>
            <a:r>
              <a:rPr lang="nl-NL" dirty="0"/>
              <a:t>geen mislukte Westerse staat </a:t>
            </a:r>
            <a:r>
              <a:rPr lang="nl-NL" dirty="0" smtClean="0"/>
              <a:t> </a:t>
            </a:r>
          </a:p>
          <a:p>
            <a:r>
              <a:rPr lang="nl-NL" dirty="0" smtClean="0"/>
              <a:t>maar </a:t>
            </a:r>
            <a:r>
              <a:rPr lang="nl-NL" dirty="0"/>
              <a:t>een </a:t>
            </a:r>
            <a:r>
              <a:rPr lang="nl-NL" dirty="0" err="1"/>
              <a:t>anti-Westerse</a:t>
            </a:r>
            <a:r>
              <a:rPr lang="nl-NL" dirty="0"/>
              <a:t> revisionistische mogendheid die het Westerse principe van nationale zelfbeschikking verwerpt</a:t>
            </a:r>
            <a:r>
              <a:rPr lang="nl-NL" dirty="0" smtClean="0"/>
              <a:t>.</a:t>
            </a:r>
          </a:p>
          <a:p>
            <a:r>
              <a:rPr lang="nl-NL" dirty="0" smtClean="0"/>
              <a:t>Overal </a:t>
            </a:r>
            <a:r>
              <a:rPr lang="nl-NL" dirty="0"/>
              <a:t>waar Russische minderheden in de voormalige Sovjetstaten worden bedreigd behoudt Rusland zich het recht voor om te interveniëren.</a:t>
            </a:r>
          </a:p>
        </p:txBody>
      </p:sp>
    </p:spTree>
    <p:extLst>
      <p:ext uri="{BB962C8B-B14F-4D97-AF65-F5344CB8AC3E}">
        <p14:creationId xmlns:p14="http://schemas.microsoft.com/office/powerpoint/2010/main" val="16601520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Lezing </a:t>
            </a:r>
            <a:endParaRPr lang="nl-NL" dirty="0"/>
          </a:p>
        </p:txBody>
      </p:sp>
      <p:sp>
        <p:nvSpPr>
          <p:cNvPr id="3" name="Tijdelijke aanduiding voor inhoud 2"/>
          <p:cNvSpPr>
            <a:spLocks noGrp="1"/>
          </p:cNvSpPr>
          <p:nvPr>
            <p:ph idx="1"/>
          </p:nvPr>
        </p:nvSpPr>
        <p:spPr/>
        <p:txBody>
          <a:bodyPr/>
          <a:lstStyle/>
          <a:p>
            <a:r>
              <a:rPr lang="nl-NL" dirty="0" smtClean="0"/>
              <a:t>1. Wie is Poetin?</a:t>
            </a:r>
          </a:p>
          <a:p>
            <a:r>
              <a:rPr lang="nl-NL" dirty="0" smtClean="0"/>
              <a:t>2. Wat wil Poetin?</a:t>
            </a:r>
          </a:p>
          <a:p>
            <a:r>
              <a:rPr lang="nl-NL" dirty="0" smtClean="0"/>
              <a:t>3. Hebben wij daar last van ?</a:t>
            </a:r>
          </a:p>
          <a:p>
            <a:r>
              <a:rPr lang="nl-NL" dirty="0" smtClean="0"/>
              <a:t>4. Hoe kunnen we hem stoppen?</a:t>
            </a:r>
            <a:endParaRPr lang="nl-NL" dirty="0"/>
          </a:p>
        </p:txBody>
      </p:sp>
    </p:spTree>
    <p:extLst>
      <p:ext uri="{BB962C8B-B14F-4D97-AF65-F5344CB8AC3E}">
        <p14:creationId xmlns:p14="http://schemas.microsoft.com/office/powerpoint/2010/main" val="1583257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4300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29932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Belang Oekraïne</a:t>
            </a:r>
            <a:endParaRPr lang="nl-NL" dirty="0"/>
          </a:p>
        </p:txBody>
      </p:sp>
      <p:sp>
        <p:nvSpPr>
          <p:cNvPr id="3" name="Tijdelijke aanduiding voor inhoud 2"/>
          <p:cNvSpPr>
            <a:spLocks noGrp="1"/>
          </p:cNvSpPr>
          <p:nvPr>
            <p:ph idx="1"/>
          </p:nvPr>
        </p:nvSpPr>
        <p:spPr/>
        <p:txBody>
          <a:bodyPr/>
          <a:lstStyle/>
          <a:p>
            <a:endParaRPr lang="nl-NL" dirty="0" smtClean="0"/>
          </a:p>
          <a:p>
            <a:endParaRPr lang="nl-NL" dirty="0" smtClean="0"/>
          </a:p>
          <a:p>
            <a:r>
              <a:rPr lang="nl-NL" dirty="0" smtClean="0"/>
              <a:t>Gasdoorvoer</a:t>
            </a:r>
          </a:p>
          <a:p>
            <a:r>
              <a:rPr lang="nl-NL" dirty="0" smtClean="0"/>
              <a:t>Defensie-industrie</a:t>
            </a:r>
          </a:p>
          <a:p>
            <a:r>
              <a:rPr lang="nl-NL" dirty="0" smtClean="0"/>
              <a:t>Bakermat Russische orthodoxe kerk plus eerste Russische rijk</a:t>
            </a:r>
          </a:p>
          <a:p>
            <a:r>
              <a:rPr lang="nl-NL" dirty="0" smtClean="0"/>
              <a:t>Als Oekraïne Westers wordt raakt Rusland ook besmet</a:t>
            </a:r>
          </a:p>
          <a:p>
            <a:r>
              <a:rPr lang="nl-NL" dirty="0" smtClean="0"/>
              <a:t>Strategische ligging, warme haven de Krim</a:t>
            </a:r>
            <a:endParaRPr lang="nl-NL" dirty="0"/>
          </a:p>
        </p:txBody>
      </p:sp>
    </p:spTree>
    <p:extLst>
      <p:ext uri="{BB962C8B-B14F-4D97-AF65-F5344CB8AC3E}">
        <p14:creationId xmlns:p14="http://schemas.microsoft.com/office/powerpoint/2010/main" val="925568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4" y="0"/>
            <a:ext cx="9167324"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56119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836712"/>
            <a:ext cx="4629150" cy="570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26196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12776"/>
            <a:ext cx="4262586" cy="4951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41332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08720"/>
            <a:ext cx="5231656" cy="5062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91362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dirty="0" smtClean="0"/>
              <a:t>3. Hebben wij last van Poetin?</a:t>
            </a:r>
            <a:endParaRPr lang="nl-NL" dirty="0"/>
          </a:p>
        </p:txBody>
      </p:sp>
      <p:sp>
        <p:nvSpPr>
          <p:cNvPr id="5" name="Ondertitel 4"/>
          <p:cNvSpPr>
            <a:spLocks noGrp="1"/>
          </p:cNvSpPr>
          <p:nvPr>
            <p:ph type="subTitle" idx="1"/>
          </p:nvPr>
        </p:nvSpPr>
        <p:spPr/>
        <p:txBody>
          <a:bodyPr/>
          <a:lstStyle/>
          <a:p>
            <a:endParaRPr lang="nl-NL"/>
          </a:p>
        </p:txBody>
      </p:sp>
    </p:spTree>
    <p:extLst>
      <p:ext uri="{BB962C8B-B14F-4D97-AF65-F5344CB8AC3E}">
        <p14:creationId xmlns:p14="http://schemas.microsoft.com/office/powerpoint/2010/main" val="2444497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dirty="0" smtClean="0"/>
              <a:t>Gas als atoomwapen</a:t>
            </a:r>
            <a:endParaRPr lang="nl-NL" dirty="0"/>
          </a:p>
        </p:txBody>
      </p:sp>
      <p:sp>
        <p:nvSpPr>
          <p:cNvPr id="5" name="Ondertitel 4"/>
          <p:cNvSpPr>
            <a:spLocks noGrp="1"/>
          </p:cNvSpPr>
          <p:nvPr>
            <p:ph type="subTitle" idx="1"/>
          </p:nvPr>
        </p:nvSpPr>
        <p:spPr/>
        <p:txBody>
          <a:bodyPr/>
          <a:lstStyle/>
          <a:p>
            <a:endParaRPr lang="nl-NL"/>
          </a:p>
        </p:txBody>
      </p:sp>
    </p:spTree>
    <p:extLst>
      <p:ext uri="{BB962C8B-B14F-4D97-AF65-F5344CB8AC3E}">
        <p14:creationId xmlns:p14="http://schemas.microsoft.com/office/powerpoint/2010/main" val="2343612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681"/>
            <a:ext cx="7416824" cy="6869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85957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4" name="Tijdelijke aanduiding voor inhoud 3"/>
          <p:cNvSpPr>
            <a:spLocks noGrp="1"/>
          </p:cNvSpPr>
          <p:nvPr>
            <p:ph idx="1"/>
          </p:nvPr>
        </p:nvSpPr>
        <p:spPr/>
        <p:txBody>
          <a:bodyPr/>
          <a:lstStyle/>
          <a:p>
            <a:endParaRPr lang="nl-NL" dirty="0"/>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9144000"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26165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dirty="0" smtClean="0"/>
              <a:t>1. Wie is Poetin?</a:t>
            </a:r>
            <a:endParaRPr lang="nl-NL" dirty="0"/>
          </a:p>
        </p:txBody>
      </p:sp>
      <p:sp>
        <p:nvSpPr>
          <p:cNvPr id="5" name="Ondertitel 4"/>
          <p:cNvSpPr>
            <a:spLocks noGrp="1"/>
          </p:cNvSpPr>
          <p:nvPr>
            <p:ph type="subTitle" idx="1"/>
          </p:nvPr>
        </p:nvSpPr>
        <p:spPr/>
        <p:txBody>
          <a:bodyPr/>
          <a:lstStyle/>
          <a:p>
            <a:endParaRPr lang="nl-NL"/>
          </a:p>
        </p:txBody>
      </p:sp>
    </p:spTree>
    <p:extLst>
      <p:ext uri="{BB962C8B-B14F-4D97-AF65-F5344CB8AC3E}">
        <p14:creationId xmlns:p14="http://schemas.microsoft.com/office/powerpoint/2010/main" val="919118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89716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838200"/>
            <a:ext cx="6919664" cy="838200"/>
          </a:xfrm>
        </p:spPr>
        <p:txBody>
          <a:bodyPr/>
          <a:lstStyle/>
          <a:p>
            <a:r>
              <a:rPr lang="nl-NL" dirty="0" err="1" smtClean="0"/>
              <a:t>Sikorski</a:t>
            </a:r>
            <a:r>
              <a:rPr lang="nl-NL" dirty="0" smtClean="0"/>
              <a:t>:  </a:t>
            </a:r>
            <a:r>
              <a:rPr lang="nl-NL" dirty="0" err="1" smtClean="0"/>
              <a:t>Nord</a:t>
            </a:r>
            <a:r>
              <a:rPr lang="nl-NL" dirty="0" smtClean="0"/>
              <a:t> </a:t>
            </a:r>
            <a:r>
              <a:rPr lang="nl-NL" dirty="0" err="1" smtClean="0"/>
              <a:t>Stream</a:t>
            </a:r>
            <a:r>
              <a:rPr lang="nl-NL" dirty="0" smtClean="0"/>
              <a:t> is Molotov Ribbentrop Pact 1939</a:t>
            </a:r>
            <a:endParaRPr lang="nl-NL" dirty="0"/>
          </a:p>
        </p:txBody>
      </p:sp>
      <p:sp>
        <p:nvSpPr>
          <p:cNvPr id="3" name="Tijdelijke aanduiding voor inhoud 2"/>
          <p:cNvSpPr>
            <a:spLocks noGrp="1"/>
          </p:cNvSpPr>
          <p:nvPr>
            <p:ph idx="1"/>
          </p:nvPr>
        </p:nvSpPr>
        <p:spPr/>
        <p:txBody>
          <a:bodyPr/>
          <a:lstStyle/>
          <a:p>
            <a:endParaRPr lang="nl-NL" dirty="0"/>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132856"/>
            <a:ext cx="5112568" cy="3853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02905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Molotov Ribbentrop Pact 1939</a:t>
            </a:r>
            <a:endParaRPr lang="nl-NL" dirty="0"/>
          </a:p>
        </p:txBody>
      </p:sp>
      <p:sp>
        <p:nvSpPr>
          <p:cNvPr id="3" name="Tijdelijke aanduiding voor inhoud 2"/>
          <p:cNvSpPr>
            <a:spLocks noGrp="1"/>
          </p:cNvSpPr>
          <p:nvPr>
            <p:ph idx="1"/>
          </p:nvPr>
        </p:nvSpPr>
        <p:spPr/>
        <p:txBody>
          <a:bodyPr/>
          <a:lstStyle/>
          <a:p>
            <a:endParaRPr lang="nl-NL" dirty="0"/>
          </a:p>
        </p:txBody>
      </p:sp>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8" y="1916832"/>
            <a:ext cx="3771914" cy="4725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9748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Jazeker hebben wij last</a:t>
            </a:r>
            <a:endParaRPr lang="nl-NL" dirty="0"/>
          </a:p>
        </p:txBody>
      </p:sp>
      <p:sp>
        <p:nvSpPr>
          <p:cNvPr id="3" name="Tijdelijke aanduiding voor inhoud 2"/>
          <p:cNvSpPr>
            <a:spLocks noGrp="1"/>
          </p:cNvSpPr>
          <p:nvPr>
            <p:ph idx="1"/>
          </p:nvPr>
        </p:nvSpPr>
        <p:spPr/>
        <p:txBody>
          <a:bodyPr/>
          <a:lstStyle/>
          <a:p>
            <a:r>
              <a:rPr lang="nl-NL" dirty="0" smtClean="0"/>
              <a:t>Er is op korte termijn geen alternatief voor Russisch gas, tenzij kolen</a:t>
            </a:r>
          </a:p>
          <a:p>
            <a:r>
              <a:rPr lang="nl-NL" dirty="0" smtClean="0"/>
              <a:t>Zuid-Europa (Italië, Griekenland kwetsbaar), kan eurocrisis &gt;, groei dempen</a:t>
            </a:r>
          </a:p>
          <a:p>
            <a:r>
              <a:rPr lang="nl-NL" dirty="0" smtClean="0"/>
              <a:t>Merkel vreest Oost-Europa van gas te moeten voorzien</a:t>
            </a:r>
          </a:p>
          <a:p>
            <a:r>
              <a:rPr lang="nl-NL" dirty="0" smtClean="0"/>
              <a:t>Sluipende annexatie van </a:t>
            </a:r>
            <a:r>
              <a:rPr lang="nl-NL" dirty="0" err="1" smtClean="0"/>
              <a:t>Balticum</a:t>
            </a:r>
            <a:r>
              <a:rPr lang="nl-NL" dirty="0" smtClean="0"/>
              <a:t> denatureert NAVO</a:t>
            </a:r>
          </a:p>
          <a:p>
            <a:r>
              <a:rPr lang="nl-NL" dirty="0" smtClean="0"/>
              <a:t>City wil geen sancties en Frankrijk wil militaire schepen verbouwen</a:t>
            </a:r>
            <a:endParaRPr lang="nl-NL" dirty="0"/>
          </a:p>
        </p:txBody>
      </p:sp>
    </p:spTree>
    <p:extLst>
      <p:ext uri="{BB962C8B-B14F-4D97-AF65-F5344CB8AC3E}">
        <p14:creationId xmlns:p14="http://schemas.microsoft.com/office/powerpoint/2010/main" val="2096042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dirty="0" smtClean="0"/>
              <a:t>4. Hoe kunnen we Poetin stoppen?</a:t>
            </a:r>
            <a:endParaRPr lang="nl-NL" dirty="0"/>
          </a:p>
        </p:txBody>
      </p:sp>
      <p:sp>
        <p:nvSpPr>
          <p:cNvPr id="5" name="Ondertitel 4"/>
          <p:cNvSpPr>
            <a:spLocks noGrp="1"/>
          </p:cNvSpPr>
          <p:nvPr>
            <p:ph type="subTitle" idx="1"/>
          </p:nvPr>
        </p:nvSpPr>
        <p:spPr/>
        <p:txBody>
          <a:bodyPr/>
          <a:lstStyle/>
          <a:p>
            <a:endParaRPr lang="nl-NL"/>
          </a:p>
        </p:txBody>
      </p:sp>
    </p:spTree>
    <p:extLst>
      <p:ext uri="{BB962C8B-B14F-4D97-AF65-F5344CB8AC3E}">
        <p14:creationId xmlns:p14="http://schemas.microsoft.com/office/powerpoint/2010/main" val="2169803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Geen Koude Oorlog maar </a:t>
            </a:r>
            <a:r>
              <a:rPr lang="nl-NL" dirty="0" err="1" smtClean="0"/>
              <a:t>great</a:t>
            </a:r>
            <a:r>
              <a:rPr lang="nl-NL" dirty="0" smtClean="0"/>
              <a:t> game II</a:t>
            </a:r>
            <a:endParaRPr lang="nl-NL" dirty="0"/>
          </a:p>
        </p:txBody>
      </p:sp>
      <p:sp>
        <p:nvSpPr>
          <p:cNvPr id="3" name="Tijdelijke aanduiding voor inhoud 2"/>
          <p:cNvSpPr>
            <a:spLocks noGrp="1"/>
          </p:cNvSpPr>
          <p:nvPr>
            <p:ph idx="1"/>
          </p:nvPr>
        </p:nvSpPr>
        <p:spPr/>
        <p:txBody>
          <a:bodyPr/>
          <a:lstStyle/>
          <a:p>
            <a:r>
              <a:rPr lang="nl-NL" dirty="0" smtClean="0"/>
              <a:t>Koude oorlog: stabiel, regels waren duidelijk, erkenning van elkaars invloedssferen</a:t>
            </a:r>
          </a:p>
          <a:p>
            <a:r>
              <a:rPr lang="nl-NL" dirty="0" smtClean="0"/>
              <a:t>Great game in Centraal Azië ging om invloed, hete vrede</a:t>
            </a:r>
          </a:p>
          <a:p>
            <a:r>
              <a:rPr lang="nl-NL" dirty="0" smtClean="0"/>
              <a:t>Westen wil niet Poetin bekeren tot liberale democratie, wil geen regime change</a:t>
            </a:r>
          </a:p>
          <a:p>
            <a:r>
              <a:rPr lang="nl-NL" dirty="0" smtClean="0"/>
              <a:t>Poetin wil niet Westen bekeren tot </a:t>
            </a:r>
            <a:r>
              <a:rPr lang="nl-NL" dirty="0" err="1" smtClean="0"/>
              <a:t>Russ</a:t>
            </a:r>
            <a:r>
              <a:rPr lang="nl-NL" dirty="0" smtClean="0"/>
              <a:t>. </a:t>
            </a:r>
            <a:r>
              <a:rPr lang="nl-NL" dirty="0" err="1" smtClean="0"/>
              <a:t>Orthod</a:t>
            </a:r>
            <a:r>
              <a:rPr lang="nl-NL" dirty="0" smtClean="0"/>
              <a:t>. Geloof</a:t>
            </a:r>
          </a:p>
          <a:p>
            <a:r>
              <a:rPr lang="nl-NL" dirty="0" smtClean="0"/>
              <a:t>Gaat om invloedssferen, Moskou wil geen</a:t>
            </a:r>
          </a:p>
          <a:p>
            <a:r>
              <a:rPr lang="nl-NL" dirty="0" smtClean="0"/>
              <a:t> oorlog met NAVO</a:t>
            </a:r>
          </a:p>
          <a:p>
            <a:r>
              <a:rPr lang="nl-NL" dirty="0" smtClean="0"/>
              <a:t>Wel gebruik non state actors</a:t>
            </a:r>
          </a:p>
          <a:p>
            <a:r>
              <a:rPr lang="nl-NL" dirty="0"/>
              <a:t>official </a:t>
            </a:r>
            <a:r>
              <a:rPr lang="nl-NL" dirty="0" err="1"/>
              <a:t>unofficial</a:t>
            </a:r>
            <a:r>
              <a:rPr lang="nl-NL" dirty="0"/>
              <a:t> </a:t>
            </a:r>
            <a:r>
              <a:rPr lang="nl-NL" dirty="0" err="1"/>
              <a:t>forces</a:t>
            </a:r>
            <a:endParaRPr lang="nl-NL" dirty="0"/>
          </a:p>
        </p:txBody>
      </p:sp>
    </p:spTree>
    <p:extLst>
      <p:ext uri="{BB962C8B-B14F-4D97-AF65-F5344CB8AC3E}">
        <p14:creationId xmlns:p14="http://schemas.microsoft.com/office/powerpoint/2010/main" val="1660659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Oekraine</a:t>
            </a:r>
            <a:r>
              <a:rPr lang="nl-NL" dirty="0" smtClean="0"/>
              <a:t> is een falende staat</a:t>
            </a:r>
            <a:endParaRPr lang="nl-NL" dirty="0"/>
          </a:p>
        </p:txBody>
      </p:sp>
      <p:sp>
        <p:nvSpPr>
          <p:cNvPr id="3" name="Tijdelijke aanduiding voor inhoud 2"/>
          <p:cNvSpPr>
            <a:spLocks noGrp="1"/>
          </p:cNvSpPr>
          <p:nvPr>
            <p:ph idx="1"/>
          </p:nvPr>
        </p:nvSpPr>
        <p:spPr/>
        <p:txBody>
          <a:bodyPr/>
          <a:lstStyle/>
          <a:p>
            <a:endParaRPr lang="nl-NL"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772816"/>
            <a:ext cx="4400550" cy="436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26958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Timosjenko</a:t>
            </a:r>
            <a:r>
              <a:rPr lang="nl-NL" dirty="0" smtClean="0"/>
              <a:t> net zo erg als…</a:t>
            </a:r>
            <a:endParaRPr lang="nl-NL" dirty="0"/>
          </a:p>
        </p:txBody>
      </p:sp>
      <p:sp>
        <p:nvSpPr>
          <p:cNvPr id="3" name="Tijdelijke aanduiding voor inhoud 2"/>
          <p:cNvSpPr>
            <a:spLocks noGrp="1"/>
          </p:cNvSpPr>
          <p:nvPr>
            <p:ph idx="1"/>
          </p:nvPr>
        </p:nvSpPr>
        <p:spPr/>
        <p:txBody>
          <a:bodyPr/>
          <a:lstStyle/>
          <a:p>
            <a:endParaRPr lang="nl-NL"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519840"/>
            <a:ext cx="3866310" cy="234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45973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Janoekovitsj</a:t>
            </a:r>
            <a:endParaRPr lang="nl-NL" dirty="0"/>
          </a:p>
        </p:txBody>
      </p:sp>
      <p:sp>
        <p:nvSpPr>
          <p:cNvPr id="3" name="Tijdelijke aanduiding voor inhoud 2"/>
          <p:cNvSpPr>
            <a:spLocks noGrp="1"/>
          </p:cNvSpPr>
          <p:nvPr>
            <p:ph idx="1"/>
          </p:nvPr>
        </p:nvSpPr>
        <p:spPr/>
        <p:txBody>
          <a:bodyPr/>
          <a:lstStyle/>
          <a:p>
            <a:endParaRPr lang="nl-NL"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420888"/>
            <a:ext cx="447675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3962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Villa Janoekovitsj</a:t>
            </a:r>
            <a:endParaRPr lang="nl-NL" dirty="0"/>
          </a:p>
        </p:txBody>
      </p:sp>
      <p:sp>
        <p:nvSpPr>
          <p:cNvPr id="3" name="Tijdelijke aanduiding voor inhoud 2"/>
          <p:cNvSpPr>
            <a:spLocks noGrp="1"/>
          </p:cNvSpPr>
          <p:nvPr>
            <p:ph idx="1"/>
          </p:nvPr>
        </p:nvSpPr>
        <p:spPr/>
        <p:txBody>
          <a:bodyPr/>
          <a:lstStyle/>
          <a:p>
            <a:endParaRPr lang="nl-NL"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060848"/>
            <a:ext cx="5410200"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83041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0" y="188640"/>
            <a:ext cx="6553200" cy="1080120"/>
          </a:xfrm>
        </p:spPr>
        <p:txBody>
          <a:bodyPr/>
          <a:lstStyle/>
          <a:p>
            <a:r>
              <a:rPr lang="nl-NL" dirty="0" smtClean="0"/>
              <a:t>Wie is Poetin?</a:t>
            </a:r>
            <a:endParaRPr lang="nl-NL" dirty="0"/>
          </a:p>
        </p:txBody>
      </p:sp>
      <p:sp>
        <p:nvSpPr>
          <p:cNvPr id="3" name="Tijdelijke aanduiding voor inhoud 2"/>
          <p:cNvSpPr>
            <a:spLocks noGrp="1"/>
          </p:cNvSpPr>
          <p:nvPr>
            <p:ph idx="1"/>
          </p:nvPr>
        </p:nvSpPr>
        <p:spPr/>
        <p:txBody>
          <a:bodyPr/>
          <a:lstStyle/>
          <a:p>
            <a:endParaRPr lang="nl-NL"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772816"/>
            <a:ext cx="38100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65930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Auto collectie</a:t>
            </a:r>
            <a:endParaRPr lang="nl-NL" dirty="0"/>
          </a:p>
        </p:txBody>
      </p:sp>
      <p:sp>
        <p:nvSpPr>
          <p:cNvPr id="3" name="Tijdelijke aanduiding voor inhoud 2"/>
          <p:cNvSpPr>
            <a:spLocks noGrp="1"/>
          </p:cNvSpPr>
          <p:nvPr>
            <p:ph idx="1"/>
          </p:nvPr>
        </p:nvSpPr>
        <p:spPr/>
        <p:txBody>
          <a:bodyPr/>
          <a:lstStyle/>
          <a:p>
            <a:endParaRPr lang="nl-NL"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060848"/>
            <a:ext cx="5238750"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15618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moet Westen doen?</a:t>
            </a:r>
            <a:endParaRPr lang="nl-NL" dirty="0"/>
          </a:p>
        </p:txBody>
      </p:sp>
      <p:sp>
        <p:nvSpPr>
          <p:cNvPr id="3" name="Tijdelijke aanduiding voor inhoud 2"/>
          <p:cNvSpPr>
            <a:spLocks noGrp="1"/>
          </p:cNvSpPr>
          <p:nvPr>
            <p:ph idx="1"/>
          </p:nvPr>
        </p:nvSpPr>
        <p:spPr/>
        <p:txBody>
          <a:bodyPr/>
          <a:lstStyle/>
          <a:p>
            <a:r>
              <a:rPr lang="nl-NL" dirty="0" smtClean="0"/>
              <a:t>Vergeet mensenrechten</a:t>
            </a:r>
          </a:p>
          <a:p>
            <a:r>
              <a:rPr lang="nl-NL" dirty="0" smtClean="0"/>
              <a:t>Kies invloedssferenregeling in ruil voor Russische erkenning NAVO verdragsgebied</a:t>
            </a:r>
          </a:p>
          <a:p>
            <a:r>
              <a:rPr lang="nl-NL" dirty="0" smtClean="0"/>
              <a:t>Westen moet afhankelijkheid Russische gas &lt;</a:t>
            </a:r>
          </a:p>
          <a:p>
            <a:r>
              <a:rPr lang="nl-NL" dirty="0" smtClean="0"/>
              <a:t>Westen moet City en onze postbusmaatschappijen onder controle krijgen</a:t>
            </a:r>
            <a:endParaRPr lang="nl-NL" dirty="0"/>
          </a:p>
        </p:txBody>
      </p:sp>
    </p:spTree>
    <p:extLst>
      <p:ext uri="{BB962C8B-B14F-4D97-AF65-F5344CB8AC3E}">
        <p14:creationId xmlns:p14="http://schemas.microsoft.com/office/powerpoint/2010/main" val="4242594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838200"/>
            <a:ext cx="7200800" cy="838200"/>
          </a:xfrm>
        </p:spPr>
        <p:txBody>
          <a:bodyPr/>
          <a:lstStyle/>
          <a:p>
            <a:r>
              <a:rPr lang="nl-NL" dirty="0" smtClean="0"/>
              <a:t>Westen: </a:t>
            </a:r>
            <a:r>
              <a:rPr lang="nl-NL" dirty="0" smtClean="0"/>
              <a:t>i.p.v. vrede/mensenrechten……</a:t>
            </a:r>
            <a:endParaRPr lang="nl-NL" dirty="0"/>
          </a:p>
        </p:txBody>
      </p:sp>
      <p:sp>
        <p:nvSpPr>
          <p:cNvPr id="3" name="Tijdelijke aanduiding voor inhoud 2"/>
          <p:cNvSpPr>
            <a:spLocks noGrp="1"/>
          </p:cNvSpPr>
          <p:nvPr>
            <p:ph idx="1"/>
          </p:nvPr>
        </p:nvSpPr>
        <p:spPr/>
        <p:txBody>
          <a:bodyPr/>
          <a:lstStyle/>
          <a:p>
            <a:endParaRPr lang="nl-NL"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139" y="1772816"/>
            <a:ext cx="4248472" cy="4422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13580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0" y="332656"/>
            <a:ext cx="6553200" cy="936104"/>
          </a:xfrm>
        </p:spPr>
        <p:txBody>
          <a:bodyPr/>
          <a:lstStyle/>
          <a:p>
            <a:r>
              <a:rPr lang="nl-NL" dirty="0" smtClean="0"/>
              <a:t>Oktober 1944 </a:t>
            </a:r>
            <a:r>
              <a:rPr lang="nl-NL" dirty="0" smtClean="0"/>
              <a:t>Moskou </a:t>
            </a:r>
            <a:r>
              <a:rPr lang="nl-NL" dirty="0" err="1" smtClean="0"/>
              <a:t>revisited</a:t>
            </a:r>
            <a:endParaRPr lang="nl-N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529288"/>
            <a:ext cx="3343275"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32040" y="1268760"/>
            <a:ext cx="2542252" cy="1798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78938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62000" y="188640"/>
            <a:ext cx="6553200" cy="1487760"/>
          </a:xfrm>
        </p:spPr>
        <p:txBody>
          <a:bodyPr/>
          <a:lstStyle/>
          <a:p>
            <a:r>
              <a:rPr lang="nl-NL" dirty="0" smtClean="0"/>
              <a:t/>
            </a:r>
            <a:br>
              <a:rPr lang="nl-NL" dirty="0" smtClean="0"/>
            </a:br>
            <a:r>
              <a:rPr lang="nl-NL" dirty="0"/>
              <a:t/>
            </a:r>
            <a:br>
              <a:rPr lang="nl-NL" dirty="0"/>
            </a:br>
            <a:r>
              <a:rPr lang="nl-NL" dirty="0" smtClean="0"/>
              <a:t/>
            </a:r>
            <a:br>
              <a:rPr lang="nl-NL" dirty="0" smtClean="0"/>
            </a:br>
            <a:r>
              <a:rPr lang="nl-NL" dirty="0" smtClean="0"/>
              <a:t>Spinoza </a:t>
            </a:r>
            <a:r>
              <a:rPr lang="nl-NL" dirty="0"/>
              <a:t>- 'recht wordt door macht bepaald' (ius </a:t>
            </a:r>
            <a:r>
              <a:rPr lang="nl-NL" dirty="0" err="1"/>
              <a:t>potentia</a:t>
            </a:r>
            <a:r>
              <a:rPr lang="nl-NL" dirty="0"/>
              <a:t> </a:t>
            </a:r>
            <a:r>
              <a:rPr lang="nl-NL" dirty="0" err="1" smtClean="0"/>
              <a:t>definitur</a:t>
            </a:r>
            <a:r>
              <a:rPr lang="nl-NL" dirty="0" smtClean="0"/>
              <a:t>)</a:t>
            </a:r>
            <a:br>
              <a:rPr lang="nl-NL" dirty="0" smtClean="0"/>
            </a:br>
            <a:r>
              <a:rPr lang="nl-NL" dirty="0"/>
              <a:t/>
            </a:r>
            <a:br>
              <a:rPr lang="nl-NL" dirty="0"/>
            </a:br>
            <a:r>
              <a:rPr lang="nl-NL" dirty="0" smtClean="0"/>
              <a:t/>
            </a:r>
            <a:br>
              <a:rPr lang="nl-NL" dirty="0" smtClean="0"/>
            </a:br>
            <a:endParaRPr lang="en-US" dirty="0">
              <a:solidFill>
                <a:schemeClr val="tx1"/>
              </a:solidFill>
            </a:endParaRPr>
          </a:p>
        </p:txBody>
      </p:sp>
      <p:sp>
        <p:nvSpPr>
          <p:cNvPr id="2" name="Tijdelijke aanduiding voor inhoud 1"/>
          <p:cNvSpPr>
            <a:spLocks noGrp="1"/>
          </p:cNvSpPr>
          <p:nvPr>
            <p:ph idx="1"/>
          </p:nvPr>
        </p:nvSpPr>
        <p:spPr/>
        <p:txBody>
          <a:bodyPr/>
          <a:lstStyle/>
          <a:p>
            <a:endParaRPr lang="nl-NL" dirty="0" smtClean="0"/>
          </a:p>
          <a:p>
            <a:endParaRPr lang="nl-NL" dirty="0"/>
          </a:p>
          <a:p>
            <a:r>
              <a:rPr lang="nl-NL" dirty="0" smtClean="0"/>
              <a:t>Net </a:t>
            </a:r>
            <a:r>
              <a:rPr lang="nl-NL" dirty="0"/>
              <a:t>zoals nationaal recht een product is van nationale machtsverhoudingen, is internationaal recht een resultante van internationale machtsrelaties.”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Is Poetin Westers?</a:t>
            </a:r>
            <a:endParaRPr lang="nl-NL" dirty="0"/>
          </a:p>
        </p:txBody>
      </p:sp>
      <p:sp>
        <p:nvSpPr>
          <p:cNvPr id="5" name="Tijdelijke aanduiding voor inhoud 4"/>
          <p:cNvSpPr>
            <a:spLocks noGrp="1"/>
          </p:cNvSpPr>
          <p:nvPr>
            <p:ph idx="1"/>
          </p:nvPr>
        </p:nvSpPr>
        <p:spPr/>
        <p:txBody>
          <a:bodyPr/>
          <a:lstStyle/>
          <a:p>
            <a:endParaRPr lang="nl-NL" dirty="0"/>
          </a:p>
        </p:txBody>
      </p:sp>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811994"/>
            <a:ext cx="4320480" cy="2976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21196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23528" y="838200"/>
            <a:ext cx="7272808" cy="838200"/>
          </a:xfrm>
        </p:spPr>
        <p:txBody>
          <a:bodyPr/>
          <a:lstStyle/>
          <a:p>
            <a:r>
              <a:rPr lang="en-US" dirty="0" smtClean="0"/>
              <a:t>Of is Poetin 19e eeuwse </a:t>
            </a:r>
            <a:r>
              <a:rPr lang="en-US" dirty="0" err="1" smtClean="0"/>
              <a:t>Tsaar</a:t>
            </a:r>
            <a:r>
              <a:rPr lang="en-US" dirty="0" smtClean="0"/>
              <a:t>?</a:t>
            </a:r>
            <a:endParaRPr lang="en-US" dirty="0"/>
          </a:p>
        </p:txBody>
      </p:sp>
      <p:sp>
        <p:nvSpPr>
          <p:cNvPr id="23555" name="Rectangle 3"/>
          <p:cNvSpPr>
            <a:spLocks noGrp="1" noChangeArrowheads="1"/>
          </p:cNvSpPr>
          <p:nvPr>
            <p:ph type="body"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988840"/>
            <a:ext cx="3738711" cy="3738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838200"/>
            <a:ext cx="6984776" cy="838200"/>
          </a:xfrm>
        </p:spPr>
        <p:txBody>
          <a:bodyPr/>
          <a:lstStyle/>
          <a:p>
            <a:r>
              <a:rPr lang="nl-NL" dirty="0"/>
              <a:t>Tsaar Nicolaas I (1825-1855)</a:t>
            </a:r>
          </a:p>
        </p:txBody>
      </p:sp>
      <p:sp>
        <p:nvSpPr>
          <p:cNvPr id="3" name="Tijdelijke aanduiding voor inhoud 2"/>
          <p:cNvSpPr>
            <a:spLocks noGrp="1"/>
          </p:cNvSpPr>
          <p:nvPr>
            <p:ph idx="1"/>
          </p:nvPr>
        </p:nvSpPr>
        <p:spPr/>
        <p:txBody>
          <a:bodyPr/>
          <a:lstStyle/>
          <a:p>
            <a:endParaRPr lang="nl-NL"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348880"/>
            <a:ext cx="2808312" cy="3650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061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chemeClr val="tx2">
                    <a:lumMod val="40000"/>
                    <a:lumOff val="60000"/>
                  </a:schemeClr>
                </a:solidFill>
              </a:rPr>
              <a:t>Poetin stuurde 3 boeken aan alle gouverneurs</a:t>
            </a:r>
            <a:endParaRPr lang="nl-NL" dirty="0">
              <a:solidFill>
                <a:schemeClr val="tx2">
                  <a:lumMod val="40000"/>
                  <a:lumOff val="60000"/>
                </a:schemeClr>
              </a:solidFill>
            </a:endParaRPr>
          </a:p>
        </p:txBody>
      </p:sp>
      <p:sp>
        <p:nvSpPr>
          <p:cNvPr id="3" name="Tijdelijke aanduiding voor inhoud 2"/>
          <p:cNvSpPr>
            <a:spLocks noGrp="1"/>
          </p:cNvSpPr>
          <p:nvPr>
            <p:ph idx="1"/>
          </p:nvPr>
        </p:nvSpPr>
        <p:spPr/>
        <p:txBody>
          <a:bodyPr/>
          <a:lstStyle/>
          <a:p>
            <a:endParaRPr lang="nl-NL" dirty="0" smtClean="0"/>
          </a:p>
          <a:p>
            <a:r>
              <a:rPr lang="nl-NL" dirty="0" smtClean="0"/>
              <a:t>‘</a:t>
            </a:r>
            <a:r>
              <a:rPr lang="nl-NL" dirty="0"/>
              <a:t>De rechtvaardiging van het goede’ (1895) van Vladimir </a:t>
            </a:r>
            <a:r>
              <a:rPr lang="nl-NL" dirty="0" err="1"/>
              <a:t>Sergejevitsj</a:t>
            </a:r>
            <a:r>
              <a:rPr lang="nl-NL" dirty="0"/>
              <a:t> </a:t>
            </a:r>
            <a:r>
              <a:rPr lang="nl-NL" dirty="0" err="1"/>
              <a:t>Solovjov</a:t>
            </a:r>
            <a:r>
              <a:rPr lang="nl-NL" dirty="0"/>
              <a:t> (1853-1900</a:t>
            </a:r>
            <a:r>
              <a:rPr lang="nl-NL" dirty="0" smtClean="0"/>
              <a:t>),</a:t>
            </a:r>
          </a:p>
          <a:p>
            <a:endParaRPr lang="nl-NL" dirty="0"/>
          </a:p>
          <a:p>
            <a:r>
              <a:rPr lang="nl-NL" dirty="0" smtClean="0"/>
              <a:t> </a:t>
            </a:r>
            <a:r>
              <a:rPr lang="nl-NL" dirty="0"/>
              <a:t>‘De filosofie van de ongelijkheid’ (1923) van Nicolai </a:t>
            </a:r>
            <a:r>
              <a:rPr lang="nl-NL" dirty="0" err="1"/>
              <a:t>Berdyaev</a:t>
            </a:r>
            <a:r>
              <a:rPr lang="nl-NL" dirty="0"/>
              <a:t> (1874-1948), </a:t>
            </a:r>
            <a:endParaRPr lang="nl-NL" dirty="0" smtClean="0"/>
          </a:p>
          <a:p>
            <a:endParaRPr lang="nl-NL" dirty="0"/>
          </a:p>
          <a:p>
            <a:r>
              <a:rPr lang="nl-NL" dirty="0" smtClean="0"/>
              <a:t>‘Onze </a:t>
            </a:r>
            <a:r>
              <a:rPr lang="nl-NL" dirty="0"/>
              <a:t>Taken’ (essays 1948-1954) van </a:t>
            </a:r>
            <a:r>
              <a:rPr lang="nl-NL" dirty="0" err="1"/>
              <a:t>Ivan</a:t>
            </a:r>
            <a:r>
              <a:rPr lang="nl-NL" dirty="0"/>
              <a:t> </a:t>
            </a:r>
            <a:r>
              <a:rPr lang="nl-NL" dirty="0" err="1"/>
              <a:t>Ilyin</a:t>
            </a:r>
            <a:r>
              <a:rPr lang="nl-NL" dirty="0"/>
              <a:t> (1883-1954).</a:t>
            </a:r>
          </a:p>
        </p:txBody>
      </p:sp>
    </p:spTree>
    <p:extLst>
      <p:ext uri="{BB962C8B-B14F-4D97-AF65-F5344CB8AC3E}">
        <p14:creationId xmlns:p14="http://schemas.microsoft.com/office/powerpoint/2010/main" val="183545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Russische exceptionalisme</a:t>
            </a:r>
            <a:endParaRPr lang="nl-NL" dirty="0"/>
          </a:p>
        </p:txBody>
      </p:sp>
      <p:sp>
        <p:nvSpPr>
          <p:cNvPr id="3" name="Tijdelijke aanduiding voor inhoud 2"/>
          <p:cNvSpPr>
            <a:spLocks noGrp="1"/>
          </p:cNvSpPr>
          <p:nvPr>
            <p:ph idx="1"/>
          </p:nvPr>
        </p:nvSpPr>
        <p:spPr/>
        <p:txBody>
          <a:bodyPr/>
          <a:lstStyle/>
          <a:p>
            <a:r>
              <a:rPr lang="nl-NL" dirty="0"/>
              <a:t>Rusland </a:t>
            </a:r>
            <a:r>
              <a:rPr lang="nl-NL" dirty="0" smtClean="0"/>
              <a:t>is een Russisch orthodox christelijk  </a:t>
            </a:r>
            <a:r>
              <a:rPr lang="nl-NL" dirty="0"/>
              <a:t>autoritair lichtbaken </a:t>
            </a:r>
          </a:p>
          <a:p>
            <a:endParaRPr lang="nl-NL" dirty="0" smtClean="0"/>
          </a:p>
          <a:p>
            <a:r>
              <a:rPr lang="nl-NL" dirty="0" smtClean="0"/>
              <a:t>superieur </a:t>
            </a:r>
            <a:r>
              <a:rPr lang="nl-NL" dirty="0"/>
              <a:t>aan het seculiere decadente Westen en het atheïstische Oosten. </a:t>
            </a:r>
            <a:endParaRPr lang="nl-NL" dirty="0" smtClean="0"/>
          </a:p>
          <a:p>
            <a:endParaRPr lang="nl-NL" dirty="0"/>
          </a:p>
          <a:p>
            <a:r>
              <a:rPr lang="nl-NL" dirty="0" smtClean="0"/>
              <a:t>Poetin is dus niet alleen machtspoliticus maar ook een ideoloog</a:t>
            </a:r>
          </a:p>
          <a:p>
            <a:endParaRPr lang="nl-NL" dirty="0"/>
          </a:p>
          <a:p>
            <a:r>
              <a:rPr lang="nl-NL" dirty="0" smtClean="0"/>
              <a:t>Ideologen stop je niet zomaar</a:t>
            </a:r>
            <a:endParaRPr lang="nl-NL" dirty="0"/>
          </a:p>
        </p:txBody>
      </p:sp>
    </p:spTree>
    <p:extLst>
      <p:ext uri="{BB962C8B-B14F-4D97-AF65-F5344CB8AC3E}">
        <p14:creationId xmlns:p14="http://schemas.microsoft.com/office/powerpoint/2010/main" val="488194881"/>
      </p:ext>
    </p:extLst>
  </p:cSld>
  <p:clrMapOvr>
    <a:masterClrMapping/>
  </p:clrMapOvr>
  <p:timing>
    <p:tnLst>
      <p:par>
        <p:cTn id="1" dur="indefinite" restart="never" nodeType="tmRoot"/>
      </p:par>
    </p:tnLst>
  </p:timing>
</p:sld>
</file>

<file path=ppt/theme/theme1.xml><?xml version="1.0" encoding="utf-8"?>
<a:theme xmlns:a="http://schemas.openxmlformats.org/drawingml/2006/main" name="TS01033679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Black"/>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A2BF34B-0DFA-41DE-9A38-B419334A7D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TS010336792</Template>
  <TotalTime>7250</TotalTime>
  <Words>856</Words>
  <Application>Microsoft Office PowerPoint</Application>
  <PresentationFormat>Diavoorstelling (4:3)</PresentationFormat>
  <Paragraphs>98</Paragraphs>
  <Slides>44</Slides>
  <Notes>1</Notes>
  <HiddenSlides>0</HiddenSlides>
  <MMClips>0</MMClips>
  <ScaleCrop>false</ScaleCrop>
  <HeadingPairs>
    <vt:vector size="4" baseType="variant">
      <vt:variant>
        <vt:lpstr>Thema</vt:lpstr>
      </vt:variant>
      <vt:variant>
        <vt:i4>1</vt:i4>
      </vt:variant>
      <vt:variant>
        <vt:lpstr>Diatitels</vt:lpstr>
      </vt:variant>
      <vt:variant>
        <vt:i4>44</vt:i4>
      </vt:variant>
    </vt:vector>
  </HeadingPairs>
  <TitlesOfParts>
    <vt:vector size="45" baseType="lpstr">
      <vt:lpstr>TS010336792</vt:lpstr>
      <vt:lpstr>TSAAR POETIN</vt:lpstr>
      <vt:lpstr>Lezing </vt:lpstr>
      <vt:lpstr>1. Wie is Poetin?</vt:lpstr>
      <vt:lpstr>Wie is Poetin?</vt:lpstr>
      <vt:lpstr>Is Poetin Westers?</vt:lpstr>
      <vt:lpstr>Of is Poetin 19e eeuwse Tsaar?</vt:lpstr>
      <vt:lpstr>Tsaar Nicolaas I (1825-1855)</vt:lpstr>
      <vt:lpstr>Poetin stuurde 3 boeken aan alle gouverneurs</vt:lpstr>
      <vt:lpstr>Russische exceptionalisme</vt:lpstr>
      <vt:lpstr>Russische exceptionalisme</vt:lpstr>
      <vt:lpstr>PowerPoint-presentatie</vt:lpstr>
      <vt:lpstr>Verschil Russisch/US exceptionalisme</vt:lpstr>
      <vt:lpstr>2. Wat wil Poetin?</vt:lpstr>
      <vt:lpstr>Poetin:</vt:lpstr>
      <vt:lpstr>Ineenstorting USSR</vt:lpstr>
      <vt:lpstr>PowerPoint-presentatie</vt:lpstr>
      <vt:lpstr>PowerPoint-presentatie</vt:lpstr>
      <vt:lpstr>PowerPoint-presentatie</vt:lpstr>
      <vt:lpstr>Rusland: minderheden</vt:lpstr>
      <vt:lpstr>PowerPoint-presentatie</vt:lpstr>
      <vt:lpstr>Belang Oekraïne</vt:lpstr>
      <vt:lpstr>PowerPoint-presentatie</vt:lpstr>
      <vt:lpstr>PowerPoint-presentatie</vt:lpstr>
      <vt:lpstr>PowerPoint-presentatie</vt:lpstr>
      <vt:lpstr>PowerPoint-presentatie</vt:lpstr>
      <vt:lpstr>3. Hebben wij last van Poetin?</vt:lpstr>
      <vt:lpstr>Gas als atoomwapen</vt:lpstr>
      <vt:lpstr>PowerPoint-presentatie</vt:lpstr>
      <vt:lpstr>PowerPoint-presentatie</vt:lpstr>
      <vt:lpstr>PowerPoint-presentatie</vt:lpstr>
      <vt:lpstr>Sikorski:  Nord Stream is Molotov Ribbentrop Pact 1939</vt:lpstr>
      <vt:lpstr>Molotov Ribbentrop Pact 1939</vt:lpstr>
      <vt:lpstr>Jazeker hebben wij last</vt:lpstr>
      <vt:lpstr>4. Hoe kunnen we Poetin stoppen?</vt:lpstr>
      <vt:lpstr>Geen Koude Oorlog maar great game II</vt:lpstr>
      <vt:lpstr>Oekraine is een falende staat</vt:lpstr>
      <vt:lpstr>Timosjenko net zo erg als…</vt:lpstr>
      <vt:lpstr>Janoekovitsj</vt:lpstr>
      <vt:lpstr>Villa Janoekovitsj</vt:lpstr>
      <vt:lpstr>Auto collectie</vt:lpstr>
      <vt:lpstr>Wat moet Westen doen?</vt:lpstr>
      <vt:lpstr>Westen: i.p.v. vrede/mensenrechten……</vt:lpstr>
      <vt:lpstr>Oktober 1944 Moskou revisited</vt:lpstr>
      <vt:lpstr>   Spinoza - 'recht wordt door macht bepaald' (ius potentia definitur)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TSAAR POETIN</dc:title>
  <dc:creator>boekestijn</dc:creator>
  <cp:lastModifiedBy>boekestijn</cp:lastModifiedBy>
  <cp:revision>53</cp:revision>
  <dcterms:created xsi:type="dcterms:W3CDTF">2014-04-05T15:26:44Z</dcterms:created>
  <dcterms:modified xsi:type="dcterms:W3CDTF">2014-04-14T22:55:48Z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TC103367929990</vt:lpwstr>
  </property>
</Properties>
</file>