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84" r:id="rId22"/>
    <p:sldId id="285" r:id="rId23"/>
    <p:sldId id="276" r:id="rId24"/>
    <p:sldId id="277" r:id="rId25"/>
    <p:sldId id="278" r:id="rId26"/>
    <p:sldId id="279" r:id="rId27"/>
    <p:sldId id="280" r:id="rId28"/>
    <p:sldId id="281" r:id="rId29"/>
    <p:sldId id="282" r:id="rId30"/>
    <p:sldId id="283" r:id="rId3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80" y="-76"/>
      </p:cViewPr>
      <p:guideLst>
        <p:guide orient="horz" pos="2160"/>
        <p:guide pos="2880"/>
      </p:guideLst>
    </p:cSldViewPr>
  </p:slideViewPr>
  <p:notesTextViewPr>
    <p:cViewPr>
      <p:scale>
        <a:sx n="1" d="1"/>
        <a:sy n="1" d="1"/>
      </p:scale>
      <p:origin x="0" y="0"/>
    </p:cViewPr>
  </p:notesTextViewPr>
  <p:sorterViewPr>
    <p:cViewPr>
      <p:scale>
        <a:sx n="100" d="100"/>
        <a:sy n="100" d="100"/>
      </p:scale>
      <p:origin x="0" y="479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7D85EC54-9CC8-454A-BB8E-F9094F75EB46}" type="datetimeFigureOut">
              <a:rPr lang="nl-NL" smtClean="0"/>
              <a:t>4-1-2015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8CA9486-A0DE-43FF-8D71-392661223C15}" type="slidenum">
              <a:rPr lang="nl-NL" smtClean="0"/>
              <a:t>‹nr.›</a:t>
            </a:fld>
            <a:endParaRPr lang="nl-NL"/>
          </a:p>
        </p:txBody>
      </p:sp>
    </p:spTree>
    <p:extLst>
      <p:ext uri="{BB962C8B-B14F-4D97-AF65-F5344CB8AC3E}">
        <p14:creationId xmlns:p14="http://schemas.microsoft.com/office/powerpoint/2010/main" val="39290815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D85EC54-9CC8-454A-BB8E-F9094F75EB46}" type="datetimeFigureOut">
              <a:rPr lang="nl-NL" smtClean="0"/>
              <a:t>4-1-2015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8CA9486-A0DE-43FF-8D71-392661223C15}" type="slidenum">
              <a:rPr lang="nl-NL" smtClean="0"/>
              <a:t>‹nr.›</a:t>
            </a:fld>
            <a:endParaRPr lang="nl-NL"/>
          </a:p>
        </p:txBody>
      </p:sp>
    </p:spTree>
    <p:extLst>
      <p:ext uri="{BB962C8B-B14F-4D97-AF65-F5344CB8AC3E}">
        <p14:creationId xmlns:p14="http://schemas.microsoft.com/office/powerpoint/2010/main" val="2638335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D85EC54-9CC8-454A-BB8E-F9094F75EB46}" type="datetimeFigureOut">
              <a:rPr lang="nl-NL" smtClean="0"/>
              <a:t>4-1-2015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8CA9486-A0DE-43FF-8D71-392661223C15}" type="slidenum">
              <a:rPr lang="nl-NL" smtClean="0"/>
              <a:t>‹nr.›</a:t>
            </a:fld>
            <a:endParaRPr lang="nl-NL"/>
          </a:p>
        </p:txBody>
      </p:sp>
    </p:spTree>
    <p:extLst>
      <p:ext uri="{BB962C8B-B14F-4D97-AF65-F5344CB8AC3E}">
        <p14:creationId xmlns:p14="http://schemas.microsoft.com/office/powerpoint/2010/main" val="742577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D85EC54-9CC8-454A-BB8E-F9094F75EB46}" type="datetimeFigureOut">
              <a:rPr lang="nl-NL" smtClean="0"/>
              <a:t>4-1-2015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8CA9486-A0DE-43FF-8D71-392661223C15}" type="slidenum">
              <a:rPr lang="nl-NL" smtClean="0"/>
              <a:t>‹nr.›</a:t>
            </a:fld>
            <a:endParaRPr lang="nl-NL"/>
          </a:p>
        </p:txBody>
      </p:sp>
    </p:spTree>
    <p:extLst>
      <p:ext uri="{BB962C8B-B14F-4D97-AF65-F5344CB8AC3E}">
        <p14:creationId xmlns:p14="http://schemas.microsoft.com/office/powerpoint/2010/main" val="1096196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7D85EC54-9CC8-454A-BB8E-F9094F75EB46}" type="datetimeFigureOut">
              <a:rPr lang="nl-NL" smtClean="0"/>
              <a:t>4-1-2015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8CA9486-A0DE-43FF-8D71-392661223C15}" type="slidenum">
              <a:rPr lang="nl-NL" smtClean="0"/>
              <a:t>‹nr.›</a:t>
            </a:fld>
            <a:endParaRPr lang="nl-NL"/>
          </a:p>
        </p:txBody>
      </p:sp>
    </p:spTree>
    <p:extLst>
      <p:ext uri="{BB962C8B-B14F-4D97-AF65-F5344CB8AC3E}">
        <p14:creationId xmlns:p14="http://schemas.microsoft.com/office/powerpoint/2010/main" val="1433614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7D85EC54-9CC8-454A-BB8E-F9094F75EB46}" type="datetimeFigureOut">
              <a:rPr lang="nl-NL" smtClean="0"/>
              <a:t>4-1-2015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8CA9486-A0DE-43FF-8D71-392661223C15}" type="slidenum">
              <a:rPr lang="nl-NL" smtClean="0"/>
              <a:t>‹nr.›</a:t>
            </a:fld>
            <a:endParaRPr lang="nl-NL"/>
          </a:p>
        </p:txBody>
      </p:sp>
    </p:spTree>
    <p:extLst>
      <p:ext uri="{BB962C8B-B14F-4D97-AF65-F5344CB8AC3E}">
        <p14:creationId xmlns:p14="http://schemas.microsoft.com/office/powerpoint/2010/main" val="1947641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7D85EC54-9CC8-454A-BB8E-F9094F75EB46}" type="datetimeFigureOut">
              <a:rPr lang="nl-NL" smtClean="0"/>
              <a:t>4-1-2015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38CA9486-A0DE-43FF-8D71-392661223C15}" type="slidenum">
              <a:rPr lang="nl-NL" smtClean="0"/>
              <a:t>‹nr.›</a:t>
            </a:fld>
            <a:endParaRPr lang="nl-NL"/>
          </a:p>
        </p:txBody>
      </p:sp>
    </p:spTree>
    <p:extLst>
      <p:ext uri="{BB962C8B-B14F-4D97-AF65-F5344CB8AC3E}">
        <p14:creationId xmlns:p14="http://schemas.microsoft.com/office/powerpoint/2010/main" val="2780593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7D85EC54-9CC8-454A-BB8E-F9094F75EB46}" type="datetimeFigureOut">
              <a:rPr lang="nl-NL" smtClean="0"/>
              <a:t>4-1-2015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38CA9486-A0DE-43FF-8D71-392661223C15}" type="slidenum">
              <a:rPr lang="nl-NL" smtClean="0"/>
              <a:t>‹nr.›</a:t>
            </a:fld>
            <a:endParaRPr lang="nl-NL"/>
          </a:p>
        </p:txBody>
      </p:sp>
    </p:spTree>
    <p:extLst>
      <p:ext uri="{BB962C8B-B14F-4D97-AF65-F5344CB8AC3E}">
        <p14:creationId xmlns:p14="http://schemas.microsoft.com/office/powerpoint/2010/main" val="3770037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7D85EC54-9CC8-454A-BB8E-F9094F75EB46}" type="datetimeFigureOut">
              <a:rPr lang="nl-NL" smtClean="0"/>
              <a:t>4-1-2015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38CA9486-A0DE-43FF-8D71-392661223C15}" type="slidenum">
              <a:rPr lang="nl-NL" smtClean="0"/>
              <a:t>‹nr.›</a:t>
            </a:fld>
            <a:endParaRPr lang="nl-NL"/>
          </a:p>
        </p:txBody>
      </p:sp>
    </p:spTree>
    <p:extLst>
      <p:ext uri="{BB962C8B-B14F-4D97-AF65-F5344CB8AC3E}">
        <p14:creationId xmlns:p14="http://schemas.microsoft.com/office/powerpoint/2010/main" val="1405611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D85EC54-9CC8-454A-BB8E-F9094F75EB46}" type="datetimeFigureOut">
              <a:rPr lang="nl-NL" smtClean="0"/>
              <a:t>4-1-2015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8CA9486-A0DE-43FF-8D71-392661223C15}" type="slidenum">
              <a:rPr lang="nl-NL" smtClean="0"/>
              <a:t>‹nr.›</a:t>
            </a:fld>
            <a:endParaRPr lang="nl-NL"/>
          </a:p>
        </p:txBody>
      </p:sp>
    </p:spTree>
    <p:extLst>
      <p:ext uri="{BB962C8B-B14F-4D97-AF65-F5344CB8AC3E}">
        <p14:creationId xmlns:p14="http://schemas.microsoft.com/office/powerpoint/2010/main" val="4949759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D85EC54-9CC8-454A-BB8E-F9094F75EB46}" type="datetimeFigureOut">
              <a:rPr lang="nl-NL" smtClean="0"/>
              <a:t>4-1-2015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8CA9486-A0DE-43FF-8D71-392661223C15}" type="slidenum">
              <a:rPr lang="nl-NL" smtClean="0"/>
              <a:t>‹nr.›</a:t>
            </a:fld>
            <a:endParaRPr lang="nl-NL"/>
          </a:p>
        </p:txBody>
      </p:sp>
    </p:spTree>
    <p:extLst>
      <p:ext uri="{BB962C8B-B14F-4D97-AF65-F5344CB8AC3E}">
        <p14:creationId xmlns:p14="http://schemas.microsoft.com/office/powerpoint/2010/main" val="4248463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85EC54-9CC8-454A-BB8E-F9094F75EB46}" type="datetimeFigureOut">
              <a:rPr lang="nl-NL" smtClean="0"/>
              <a:t>4-1-2015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CA9486-A0DE-43FF-8D71-392661223C15}" type="slidenum">
              <a:rPr lang="nl-NL" smtClean="0"/>
              <a:t>‹nr.›</a:t>
            </a:fld>
            <a:endParaRPr lang="nl-NL"/>
          </a:p>
        </p:txBody>
      </p:sp>
    </p:spTree>
    <p:extLst>
      <p:ext uri="{BB962C8B-B14F-4D97-AF65-F5344CB8AC3E}">
        <p14:creationId xmlns:p14="http://schemas.microsoft.com/office/powerpoint/2010/main" val="11448550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Eigentijdse geschiedenis week 7</a:t>
            </a:r>
            <a:endParaRPr lang="nl-NL" dirty="0"/>
          </a:p>
        </p:txBody>
      </p:sp>
      <p:sp>
        <p:nvSpPr>
          <p:cNvPr id="3" name="Ondertitel 2"/>
          <p:cNvSpPr>
            <a:spLocks noGrp="1"/>
          </p:cNvSpPr>
          <p:nvPr>
            <p:ph type="subTitle" idx="1"/>
          </p:nvPr>
        </p:nvSpPr>
        <p:spPr/>
        <p:txBody>
          <a:bodyPr/>
          <a:lstStyle/>
          <a:p>
            <a:r>
              <a:rPr lang="nl-NL" dirty="0" smtClean="0"/>
              <a:t>Globalisering, etnisch conflict en terrorisme</a:t>
            </a:r>
            <a:endParaRPr lang="nl-NL" dirty="0"/>
          </a:p>
        </p:txBody>
      </p:sp>
    </p:spTree>
    <p:extLst>
      <p:ext uri="{BB962C8B-B14F-4D97-AF65-F5344CB8AC3E}">
        <p14:creationId xmlns:p14="http://schemas.microsoft.com/office/powerpoint/2010/main" val="23162814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geschiedenis</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Van de 2e tot de 1e eeuw v.Chr. bestond er in Rome in de senaat een politieke fractie die zich </a:t>
            </a:r>
            <a:r>
              <a:rPr lang="nl-NL" dirty="0" err="1" smtClean="0"/>
              <a:t>populares</a:t>
            </a:r>
            <a:r>
              <a:rPr lang="nl-NL" dirty="0" smtClean="0"/>
              <a:t> noemde. Zij waren tegen de conservatieve senatoren, de </a:t>
            </a:r>
            <a:r>
              <a:rPr lang="nl-NL" dirty="0" err="1" smtClean="0"/>
              <a:t>optimates</a:t>
            </a:r>
            <a:r>
              <a:rPr lang="nl-NL" dirty="0" smtClean="0"/>
              <a:t>, de patriciërs en de nobele plebejers. Zij vertegenwoordigden de belangen van het gewone volk, het plebs. Julius Caesar was vanwege zijn huwelijk ook een van de </a:t>
            </a:r>
            <a:r>
              <a:rPr lang="nl-NL" dirty="0" err="1" smtClean="0"/>
              <a:t>populares</a:t>
            </a:r>
            <a:r>
              <a:rPr lang="nl-NL" dirty="0" smtClean="0"/>
              <a:t> en later werd hij steeds geliefder onder het plebs.</a:t>
            </a:r>
            <a:endParaRPr lang="nl-NL" dirty="0"/>
          </a:p>
        </p:txBody>
      </p:sp>
    </p:spTree>
    <p:extLst>
      <p:ext uri="{BB962C8B-B14F-4D97-AF65-F5344CB8AC3E}">
        <p14:creationId xmlns:p14="http://schemas.microsoft.com/office/powerpoint/2010/main" val="3646930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hartland</a:t>
            </a:r>
            <a:endParaRPr lang="nl-NL" dirty="0"/>
          </a:p>
        </p:txBody>
      </p:sp>
      <p:sp>
        <p:nvSpPr>
          <p:cNvPr id="3" name="Tijdelijke aanduiding voor inhoud 2"/>
          <p:cNvSpPr>
            <a:spLocks noGrp="1"/>
          </p:cNvSpPr>
          <p:nvPr>
            <p:ph idx="1"/>
          </p:nvPr>
        </p:nvSpPr>
        <p:spPr/>
        <p:txBody>
          <a:bodyPr>
            <a:normAutofit fontScale="85000" lnSpcReduction="20000"/>
          </a:bodyPr>
          <a:lstStyle/>
          <a:p>
            <a:r>
              <a:rPr lang="nl-NL" dirty="0" smtClean="0"/>
              <a:t>Populisme als term werd reeds gebruikt voor groepen als de </a:t>
            </a:r>
            <a:r>
              <a:rPr lang="nl-NL" dirty="0" err="1" smtClean="0"/>
              <a:t>narodniki</a:t>
            </a:r>
            <a:r>
              <a:rPr lang="nl-NL" dirty="0" smtClean="0"/>
              <a:t> in Rusland en The </a:t>
            </a:r>
            <a:r>
              <a:rPr lang="nl-NL" dirty="0" err="1" smtClean="0"/>
              <a:t>people's</a:t>
            </a:r>
            <a:r>
              <a:rPr lang="nl-NL" dirty="0" smtClean="0"/>
              <a:t> party in de VS. Deze waren agrarisch georiënteerd. Veel leiders uit de geschiedenis van Latijns-Amerika worden als populistisch gezien. Het populisme kende er zijn hoogtepunt tussen de jaren '30 en '50, toen in tal van landen leiders opkwamen wier regering een sterk persoonlijke inslag had. Vaak probeerden zij hun land op corporatistische wijze te smeden. Voorbeelden zijn Juan </a:t>
            </a:r>
            <a:r>
              <a:rPr lang="nl-NL" dirty="0" err="1" smtClean="0"/>
              <a:t>Perón</a:t>
            </a:r>
            <a:r>
              <a:rPr lang="nl-NL" dirty="0" smtClean="0"/>
              <a:t> in Argentinië, </a:t>
            </a:r>
            <a:r>
              <a:rPr lang="nl-NL" dirty="0" err="1" smtClean="0"/>
              <a:t>Getúlio</a:t>
            </a:r>
            <a:r>
              <a:rPr lang="nl-NL" dirty="0" smtClean="0"/>
              <a:t> </a:t>
            </a:r>
            <a:r>
              <a:rPr lang="nl-NL" dirty="0" err="1" smtClean="0"/>
              <a:t>Vargas</a:t>
            </a:r>
            <a:r>
              <a:rPr lang="nl-NL" dirty="0" smtClean="0"/>
              <a:t> in Brazilië, </a:t>
            </a:r>
            <a:r>
              <a:rPr lang="nl-NL" dirty="0" err="1" smtClean="0"/>
              <a:t>Lázaro</a:t>
            </a:r>
            <a:r>
              <a:rPr lang="nl-NL" dirty="0" smtClean="0"/>
              <a:t> </a:t>
            </a:r>
            <a:r>
              <a:rPr lang="nl-NL" dirty="0" err="1" smtClean="0"/>
              <a:t>Cárdenas</a:t>
            </a:r>
            <a:r>
              <a:rPr lang="nl-NL" dirty="0" smtClean="0"/>
              <a:t> in Mexico, Carlos </a:t>
            </a:r>
            <a:r>
              <a:rPr lang="nl-NL" dirty="0" err="1" smtClean="0"/>
              <a:t>Ibáñez</a:t>
            </a:r>
            <a:r>
              <a:rPr lang="nl-NL" dirty="0" smtClean="0"/>
              <a:t> del </a:t>
            </a:r>
            <a:r>
              <a:rPr lang="nl-NL" dirty="0" err="1" smtClean="0"/>
              <a:t>Campo</a:t>
            </a:r>
            <a:r>
              <a:rPr lang="nl-NL" dirty="0" smtClean="0"/>
              <a:t> in Chili, Manuel </a:t>
            </a:r>
            <a:r>
              <a:rPr lang="nl-NL" dirty="0" err="1" smtClean="0"/>
              <a:t>Odría</a:t>
            </a:r>
            <a:r>
              <a:rPr lang="nl-NL" dirty="0" smtClean="0"/>
              <a:t> in Peru en </a:t>
            </a:r>
            <a:r>
              <a:rPr lang="nl-NL" dirty="0" err="1" smtClean="0"/>
              <a:t>Arnulfo</a:t>
            </a:r>
            <a:r>
              <a:rPr lang="nl-NL" dirty="0" smtClean="0"/>
              <a:t> </a:t>
            </a:r>
            <a:r>
              <a:rPr lang="nl-NL" dirty="0" err="1" smtClean="0"/>
              <a:t>Arías</a:t>
            </a:r>
            <a:r>
              <a:rPr lang="nl-NL" dirty="0" smtClean="0"/>
              <a:t> in Panama.</a:t>
            </a:r>
            <a:endParaRPr lang="nl-NL" dirty="0"/>
          </a:p>
        </p:txBody>
      </p:sp>
    </p:spTree>
    <p:extLst>
      <p:ext uri="{BB962C8B-B14F-4D97-AF65-F5344CB8AC3E}">
        <p14:creationId xmlns:p14="http://schemas.microsoft.com/office/powerpoint/2010/main" val="4292009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fontScale="85000" lnSpcReduction="20000"/>
          </a:bodyPr>
          <a:lstStyle/>
          <a:p>
            <a:r>
              <a:rPr lang="nl-NL" dirty="0" smtClean="0"/>
              <a:t>De term kwam via Frankrijk in Nederland terecht. In augustus 1930 in Frankrijk presenteerden “Les </a:t>
            </a:r>
            <a:r>
              <a:rPr lang="nl-NL" dirty="0" err="1" smtClean="0"/>
              <a:t>Populistes</a:t>
            </a:r>
            <a:r>
              <a:rPr lang="nl-NL" dirty="0" smtClean="0"/>
              <a:t>”, een groep schrijvers, zich aan het publiek met hun manifest. In 1935 vormde zich in Nederland de groep der Populisten, waaronder Nico </a:t>
            </a:r>
            <a:r>
              <a:rPr lang="nl-NL" dirty="0" err="1" smtClean="0"/>
              <a:t>Eekman</a:t>
            </a:r>
            <a:r>
              <a:rPr lang="nl-NL" dirty="0" smtClean="0"/>
              <a:t>, Jan </a:t>
            </a:r>
            <a:r>
              <a:rPr lang="nl-NL" dirty="0" err="1" smtClean="0"/>
              <a:t>Strube</a:t>
            </a:r>
            <a:r>
              <a:rPr lang="nl-NL" dirty="0" smtClean="0"/>
              <a:t> en Louis Schrikkel, die zich ten doel stelde de “kunst te scheppen die voor het volk begrijpelijk is, die tot de volksziel spreekt.” De Populisten zochten het in het humoristisch, karikaturaal en naturalistisch uitbeelden van het volksleven: straattaferelen, circussen, kermissen, dansen, muzikanten, straatventers en marktkooplui. Het betrof een apolitieke beweging.</a:t>
            </a:r>
            <a:endParaRPr lang="nl-NL" dirty="0"/>
          </a:p>
        </p:txBody>
      </p:sp>
    </p:spTree>
    <p:extLst>
      <p:ext uri="{BB962C8B-B14F-4D97-AF65-F5344CB8AC3E}">
        <p14:creationId xmlns:p14="http://schemas.microsoft.com/office/powerpoint/2010/main" val="23103133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err="1" smtClean="0"/>
              <a:t>Fukuyama</a:t>
            </a:r>
            <a:r>
              <a:rPr lang="nl-NL" dirty="0" smtClean="0"/>
              <a:t>, end of </a:t>
            </a:r>
            <a:r>
              <a:rPr lang="nl-NL" dirty="0" err="1" smtClean="0"/>
              <a:t>history</a:t>
            </a:r>
            <a:r>
              <a:rPr lang="nl-NL" dirty="0" smtClean="0"/>
              <a:t> zomer 1989</a:t>
            </a:r>
            <a:endParaRPr lang="nl-NL" dirty="0"/>
          </a:p>
        </p:txBody>
      </p:sp>
      <p:sp>
        <p:nvSpPr>
          <p:cNvPr id="3" name="Tijdelijke aanduiding voor inhoud 2"/>
          <p:cNvSpPr>
            <a:spLocks noGrp="1"/>
          </p:cNvSpPr>
          <p:nvPr>
            <p:ph idx="1"/>
          </p:nvPr>
        </p:nvSpPr>
        <p:spPr/>
        <p:txBody>
          <a:bodyPr/>
          <a:lstStyle/>
          <a:p>
            <a:r>
              <a:rPr lang="nl-NL" dirty="0" smtClean="0"/>
              <a:t>Triomf Westen</a:t>
            </a:r>
          </a:p>
          <a:p>
            <a:r>
              <a:rPr lang="nl-NL" dirty="0" smtClean="0"/>
              <a:t>Uitputting </a:t>
            </a:r>
            <a:r>
              <a:rPr lang="nl-NL" dirty="0" err="1" smtClean="0"/>
              <a:t>viable</a:t>
            </a:r>
            <a:r>
              <a:rPr lang="nl-NL" dirty="0" smtClean="0"/>
              <a:t> </a:t>
            </a:r>
            <a:r>
              <a:rPr lang="nl-NL" dirty="0" err="1" smtClean="0"/>
              <a:t>alternatives</a:t>
            </a:r>
            <a:endParaRPr lang="nl-NL" dirty="0" smtClean="0"/>
          </a:p>
          <a:p>
            <a:r>
              <a:rPr lang="nl-NL" dirty="0" smtClean="0"/>
              <a:t>Einde van ideologische evolutie</a:t>
            </a:r>
            <a:endParaRPr lang="nl-NL" dirty="0"/>
          </a:p>
        </p:txBody>
      </p:sp>
    </p:spTree>
    <p:extLst>
      <p:ext uri="{BB962C8B-B14F-4D97-AF65-F5344CB8AC3E}">
        <p14:creationId xmlns:p14="http://schemas.microsoft.com/office/powerpoint/2010/main" val="3740522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lnSpcReduction="10000"/>
          </a:bodyPr>
          <a:lstStyle/>
          <a:p>
            <a:r>
              <a:rPr lang="nl-NL" dirty="0" smtClean="0"/>
              <a:t>Marx dacht ook dat geschiedenis eindig was: communistische </a:t>
            </a:r>
            <a:r>
              <a:rPr lang="nl-NL" dirty="0" err="1" smtClean="0"/>
              <a:t>utopia</a:t>
            </a:r>
            <a:endParaRPr lang="nl-NL" dirty="0" smtClean="0"/>
          </a:p>
          <a:p>
            <a:r>
              <a:rPr lang="nl-NL" dirty="0" smtClean="0"/>
              <a:t>In navolging Hegel, historicisme, finale </a:t>
            </a:r>
            <a:r>
              <a:rPr lang="nl-NL" dirty="0" err="1" smtClean="0"/>
              <a:t>rationel</a:t>
            </a:r>
            <a:r>
              <a:rPr lang="nl-NL" dirty="0" smtClean="0"/>
              <a:t> e vorm staat en samenleving, 1806 </a:t>
            </a:r>
            <a:r>
              <a:rPr lang="nl-NL" dirty="0" err="1" smtClean="0"/>
              <a:t>Jena</a:t>
            </a:r>
            <a:r>
              <a:rPr lang="nl-NL" dirty="0" smtClean="0"/>
              <a:t>, Napoleon verslaat Pruisen, eind </a:t>
            </a:r>
            <a:r>
              <a:rPr lang="nl-NL" dirty="0" err="1" smtClean="0"/>
              <a:t>gsch</a:t>
            </a:r>
            <a:r>
              <a:rPr lang="nl-NL" dirty="0" smtClean="0"/>
              <a:t>.</a:t>
            </a:r>
          </a:p>
          <a:p>
            <a:r>
              <a:rPr lang="nl-NL" dirty="0" err="1" smtClean="0"/>
              <a:t>Kojeve</a:t>
            </a:r>
            <a:r>
              <a:rPr lang="nl-NL" dirty="0" smtClean="0"/>
              <a:t>, 1806 actualisering principes Franse revolutie, einde gesch.</a:t>
            </a:r>
          </a:p>
          <a:p>
            <a:r>
              <a:rPr lang="nl-NL" dirty="0" smtClean="0"/>
              <a:t>Triomf liberale universele homogene staat waarin oude contradicties zijn opgelost</a:t>
            </a:r>
            <a:endParaRPr lang="nl-NL" dirty="0"/>
          </a:p>
        </p:txBody>
      </p:sp>
    </p:spTree>
    <p:extLst>
      <p:ext uri="{BB962C8B-B14F-4D97-AF65-F5344CB8AC3E}">
        <p14:creationId xmlns:p14="http://schemas.microsoft.com/office/powerpoint/2010/main" val="21218800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In 20</a:t>
            </a:r>
            <a:r>
              <a:rPr lang="nl-NL" baseline="30000" dirty="0" smtClean="0"/>
              <a:t>ste</a:t>
            </a:r>
            <a:r>
              <a:rPr lang="nl-NL" dirty="0" smtClean="0"/>
              <a:t> eeuw twee rivalen liberalisme</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Fascisme, politieke zwakte, materialisme, gemis gemeenschap liberalisme opgelost door sterke staat met nieuwe mensen, vernietigt WO II door gebrek succes</a:t>
            </a:r>
          </a:p>
          <a:p>
            <a:r>
              <a:rPr lang="nl-NL" dirty="0" smtClean="0"/>
              <a:t>Communisme, fundamentele contradictie liberalisme kon niet opgelost binnen eigen </a:t>
            </a:r>
            <a:r>
              <a:rPr lang="nl-NL" dirty="0" err="1" smtClean="0"/>
              <a:t>contekst</a:t>
            </a:r>
            <a:r>
              <a:rPr lang="nl-NL" dirty="0" smtClean="0"/>
              <a:t> van arbeid versus kapitaal</a:t>
            </a:r>
          </a:p>
          <a:p>
            <a:r>
              <a:rPr lang="nl-NL" dirty="0" smtClean="0"/>
              <a:t>Einde communisme door egalitaire moderne VS, beetje herverdelen</a:t>
            </a:r>
          </a:p>
          <a:p>
            <a:r>
              <a:rPr lang="nl-NL" dirty="0" smtClean="0"/>
              <a:t>Japanse naoorlogse succes  verspreiding liberalisme &gt;</a:t>
            </a:r>
            <a:endParaRPr lang="nl-NL" dirty="0"/>
          </a:p>
        </p:txBody>
      </p:sp>
    </p:spTree>
    <p:extLst>
      <p:ext uri="{BB962C8B-B14F-4D97-AF65-F5344CB8AC3E}">
        <p14:creationId xmlns:p14="http://schemas.microsoft.com/office/powerpoint/2010/main" val="2524779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Na economisch liberalisme kwam politiek liberalisme (Hegeliaans)</a:t>
            </a:r>
            <a:endParaRPr lang="nl-NL" dirty="0"/>
          </a:p>
        </p:txBody>
      </p:sp>
      <p:sp>
        <p:nvSpPr>
          <p:cNvPr id="3" name="Tijdelijke aanduiding voor inhoud 2"/>
          <p:cNvSpPr>
            <a:spLocks noGrp="1"/>
          </p:cNvSpPr>
          <p:nvPr>
            <p:ph idx="1"/>
          </p:nvPr>
        </p:nvSpPr>
        <p:spPr/>
        <p:txBody>
          <a:bodyPr/>
          <a:lstStyle/>
          <a:p>
            <a:r>
              <a:rPr lang="nl-NL" dirty="0" smtClean="0"/>
              <a:t>Zuid Korea, Japan</a:t>
            </a:r>
          </a:p>
          <a:p>
            <a:r>
              <a:rPr lang="nl-NL" dirty="0" smtClean="0"/>
              <a:t>Economische liberalisering China</a:t>
            </a:r>
          </a:p>
          <a:p>
            <a:r>
              <a:rPr lang="nl-NL" dirty="0" smtClean="0"/>
              <a:t>Zelfs Rusland </a:t>
            </a:r>
            <a:r>
              <a:rPr lang="nl-NL" dirty="0" err="1" smtClean="0"/>
              <a:t>opens</a:t>
            </a:r>
            <a:r>
              <a:rPr lang="nl-NL" dirty="0" smtClean="0"/>
              <a:t> up</a:t>
            </a:r>
            <a:endParaRPr lang="nl-NL" dirty="0"/>
          </a:p>
        </p:txBody>
      </p:sp>
    </p:spTree>
    <p:extLst>
      <p:ext uri="{BB962C8B-B14F-4D97-AF65-F5344CB8AC3E}">
        <p14:creationId xmlns:p14="http://schemas.microsoft.com/office/powerpoint/2010/main" val="1068730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Sovjet elite geloofde niet meer </a:t>
            </a:r>
            <a:r>
              <a:rPr lang="nl-NL" dirty="0" err="1" smtClean="0"/>
              <a:t>marx</a:t>
            </a:r>
            <a:r>
              <a:rPr lang="nl-NL" dirty="0" smtClean="0"/>
              <a:t>-leninisme</a:t>
            </a:r>
            <a:endParaRPr lang="nl-NL" dirty="0"/>
          </a:p>
        </p:txBody>
      </p:sp>
      <p:sp>
        <p:nvSpPr>
          <p:cNvPr id="3" name="Tijdelijke aanduiding voor inhoud 2"/>
          <p:cNvSpPr>
            <a:spLocks noGrp="1"/>
          </p:cNvSpPr>
          <p:nvPr>
            <p:ph idx="1"/>
          </p:nvPr>
        </p:nvSpPr>
        <p:spPr/>
        <p:txBody>
          <a:bodyPr/>
          <a:lstStyle/>
          <a:p>
            <a:r>
              <a:rPr lang="nl-NL" dirty="0" err="1" smtClean="0"/>
              <a:t>Gorbatsjov</a:t>
            </a:r>
            <a:r>
              <a:rPr lang="nl-NL" dirty="0" smtClean="0"/>
              <a:t> aanval op stalinistische principes met liberale principes</a:t>
            </a:r>
          </a:p>
          <a:p>
            <a:r>
              <a:rPr lang="nl-NL" dirty="0" smtClean="0"/>
              <a:t>Vrije markt, vrije en gedec</a:t>
            </a:r>
            <a:r>
              <a:rPr lang="nl-NL" dirty="0"/>
              <a:t>e</a:t>
            </a:r>
            <a:r>
              <a:rPr lang="nl-NL" dirty="0" smtClean="0"/>
              <a:t>ntraliseerde besluiten over investering, arbeid en prijzen</a:t>
            </a:r>
          </a:p>
          <a:p>
            <a:r>
              <a:rPr lang="nl-NL" dirty="0" smtClean="0"/>
              <a:t>Rechtstaat, eigendomsrechten, </a:t>
            </a:r>
            <a:r>
              <a:rPr lang="nl-NL" dirty="0" err="1" smtClean="0"/>
              <a:t>onafh</a:t>
            </a:r>
            <a:r>
              <a:rPr lang="nl-NL" dirty="0" smtClean="0"/>
              <a:t>. Rechter</a:t>
            </a:r>
          </a:p>
          <a:p>
            <a:r>
              <a:rPr lang="nl-NL" dirty="0" smtClean="0"/>
              <a:t>Essentie Lenin was centralisme, niet democratie</a:t>
            </a:r>
            <a:endParaRPr lang="nl-NL" dirty="0"/>
          </a:p>
        </p:txBody>
      </p:sp>
    </p:spTree>
    <p:extLst>
      <p:ext uri="{BB962C8B-B14F-4D97-AF65-F5344CB8AC3E}">
        <p14:creationId xmlns:p14="http://schemas.microsoft.com/office/powerpoint/2010/main" val="31469814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2 andere rivalen liberalisme</a:t>
            </a:r>
            <a:endParaRPr lang="nl-NL" dirty="0"/>
          </a:p>
        </p:txBody>
      </p:sp>
      <p:sp>
        <p:nvSpPr>
          <p:cNvPr id="3" name="Tijdelijke aanduiding voor inhoud 2"/>
          <p:cNvSpPr>
            <a:spLocks noGrp="1"/>
          </p:cNvSpPr>
          <p:nvPr>
            <p:ph idx="1"/>
          </p:nvPr>
        </p:nvSpPr>
        <p:spPr/>
        <p:txBody>
          <a:bodyPr/>
          <a:lstStyle/>
          <a:p>
            <a:r>
              <a:rPr lang="nl-NL" dirty="0" smtClean="0"/>
              <a:t>Nationalisme, is verenigbaar met liberalisme</a:t>
            </a:r>
          </a:p>
          <a:p>
            <a:r>
              <a:rPr lang="nl-NL" dirty="0" smtClean="0"/>
              <a:t>Religie, liberalisme kwam voort uit zwakte theocratische staat die niet voor vrede en veiligheid kon zorgen</a:t>
            </a:r>
            <a:endParaRPr lang="nl-NL" dirty="0"/>
          </a:p>
        </p:txBody>
      </p:sp>
    </p:spTree>
    <p:extLst>
      <p:ext uri="{BB962C8B-B14F-4D97-AF65-F5344CB8AC3E}">
        <p14:creationId xmlns:p14="http://schemas.microsoft.com/office/powerpoint/2010/main" val="25314381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Stel </a:t>
            </a:r>
            <a:r>
              <a:rPr lang="nl-NL" dirty="0" err="1" smtClean="0"/>
              <a:t>marx</a:t>
            </a:r>
            <a:r>
              <a:rPr lang="nl-NL" dirty="0" smtClean="0"/>
              <a:t>. Leninisme &lt;</a:t>
            </a:r>
            <a:endParaRPr lang="nl-NL" dirty="0"/>
          </a:p>
        </p:txBody>
      </p:sp>
      <p:sp>
        <p:nvSpPr>
          <p:cNvPr id="3" name="Tijdelijke aanduiding voor inhoud 2"/>
          <p:cNvSpPr>
            <a:spLocks noGrp="1"/>
          </p:cNvSpPr>
          <p:nvPr>
            <p:ph idx="1"/>
          </p:nvPr>
        </p:nvSpPr>
        <p:spPr/>
        <p:txBody>
          <a:bodyPr>
            <a:normAutofit fontScale="92500"/>
          </a:bodyPr>
          <a:lstStyle/>
          <a:p>
            <a:r>
              <a:rPr lang="nl-NL" dirty="0" smtClean="0"/>
              <a:t>Wat gebeurt er IB</a:t>
            </a:r>
          </a:p>
          <a:p>
            <a:r>
              <a:rPr lang="nl-NL" dirty="0" smtClean="0"/>
              <a:t>Niet veel, Hobbes, belangenstrijd naties</a:t>
            </a:r>
          </a:p>
          <a:p>
            <a:r>
              <a:rPr lang="nl-NL" dirty="0" smtClean="0"/>
              <a:t>USSR wordt gewoon imperiaal 19</a:t>
            </a:r>
            <a:r>
              <a:rPr lang="nl-NL" baseline="30000" dirty="0" smtClean="0"/>
              <a:t>e</a:t>
            </a:r>
            <a:r>
              <a:rPr lang="nl-NL" dirty="0" smtClean="0"/>
              <a:t> </a:t>
            </a:r>
            <a:r>
              <a:rPr lang="nl-NL" dirty="0" err="1" smtClean="0"/>
              <a:t>eeuws</a:t>
            </a:r>
            <a:r>
              <a:rPr lang="nl-NL" dirty="0" smtClean="0"/>
              <a:t> Rusland</a:t>
            </a:r>
          </a:p>
          <a:p>
            <a:r>
              <a:rPr lang="nl-NL" dirty="0" smtClean="0"/>
              <a:t>Dat is echter onzin, Europa is Venus, tegen geweld</a:t>
            </a:r>
          </a:p>
          <a:p>
            <a:r>
              <a:rPr lang="nl-NL" dirty="0" smtClean="0"/>
              <a:t>China </a:t>
            </a:r>
            <a:r>
              <a:rPr lang="nl-NL" dirty="0" err="1" smtClean="0"/>
              <a:t>sponsert</a:t>
            </a:r>
            <a:r>
              <a:rPr lang="nl-NL" dirty="0" smtClean="0"/>
              <a:t> geen </a:t>
            </a:r>
            <a:r>
              <a:rPr lang="nl-NL" dirty="0" err="1" smtClean="0"/>
              <a:t>maoisme</a:t>
            </a:r>
            <a:r>
              <a:rPr lang="nl-NL" dirty="0" smtClean="0"/>
              <a:t> meer</a:t>
            </a:r>
          </a:p>
          <a:p>
            <a:r>
              <a:rPr lang="nl-NL" dirty="0" smtClean="0"/>
              <a:t>Liberale </a:t>
            </a:r>
            <a:r>
              <a:rPr lang="nl-NL" dirty="0" err="1" smtClean="0"/>
              <a:t>Russ</a:t>
            </a:r>
            <a:r>
              <a:rPr lang="nl-NL" dirty="0" smtClean="0"/>
              <a:t>. Intelligentsia gelooft ook in einde geschiedenis</a:t>
            </a:r>
            <a:endParaRPr lang="nl-NL" dirty="0"/>
          </a:p>
        </p:txBody>
      </p:sp>
    </p:spTree>
    <p:extLst>
      <p:ext uri="{BB962C8B-B14F-4D97-AF65-F5344CB8AC3E}">
        <p14:creationId xmlns:p14="http://schemas.microsoft.com/office/powerpoint/2010/main" val="1281152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debat</a:t>
            </a:r>
            <a:endParaRPr lang="nl-NL" dirty="0"/>
          </a:p>
        </p:txBody>
      </p:sp>
      <p:sp>
        <p:nvSpPr>
          <p:cNvPr id="3" name="Tijdelijke aanduiding voor inhoud 2"/>
          <p:cNvSpPr>
            <a:spLocks noGrp="1"/>
          </p:cNvSpPr>
          <p:nvPr>
            <p:ph idx="1"/>
          </p:nvPr>
        </p:nvSpPr>
        <p:spPr/>
        <p:txBody>
          <a:bodyPr/>
          <a:lstStyle/>
          <a:p>
            <a:r>
              <a:rPr lang="nl-NL" dirty="0" smtClean="0"/>
              <a:t>Was Fortuyn een rechtspopulist of een rechtsextremist of iets anders?</a:t>
            </a:r>
            <a:endParaRPr lang="nl-NL" dirty="0"/>
          </a:p>
        </p:txBody>
      </p:sp>
    </p:spTree>
    <p:extLst>
      <p:ext uri="{BB962C8B-B14F-4D97-AF65-F5344CB8AC3E}">
        <p14:creationId xmlns:p14="http://schemas.microsoft.com/office/powerpoint/2010/main" val="40804120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Dood ideologie</a:t>
            </a:r>
            <a:endParaRPr lang="nl-NL" dirty="0"/>
          </a:p>
        </p:txBody>
      </p:sp>
      <p:sp>
        <p:nvSpPr>
          <p:cNvPr id="3" name="Tijdelijke aanduiding voor inhoud 2"/>
          <p:cNvSpPr>
            <a:spLocks noGrp="1"/>
          </p:cNvSpPr>
          <p:nvPr>
            <p:ph idx="1"/>
          </p:nvPr>
        </p:nvSpPr>
        <p:spPr/>
        <p:txBody>
          <a:bodyPr/>
          <a:lstStyle/>
          <a:p>
            <a:r>
              <a:rPr lang="nl-NL" dirty="0" smtClean="0"/>
              <a:t>Common </a:t>
            </a:r>
            <a:r>
              <a:rPr lang="nl-NL" dirty="0" err="1" smtClean="0"/>
              <a:t>Marketization</a:t>
            </a:r>
            <a:r>
              <a:rPr lang="nl-NL" dirty="0" smtClean="0"/>
              <a:t> Int. Rel.</a:t>
            </a:r>
          </a:p>
          <a:p>
            <a:r>
              <a:rPr lang="nl-NL" dirty="0" smtClean="0"/>
              <a:t>Minder grootschalige conflicten tussen staten</a:t>
            </a:r>
          </a:p>
          <a:p>
            <a:r>
              <a:rPr lang="nl-NL" dirty="0" smtClean="0"/>
              <a:t>Conflict blijft tussen </a:t>
            </a:r>
            <a:r>
              <a:rPr lang="nl-NL" dirty="0" err="1" smtClean="0"/>
              <a:t>historical</a:t>
            </a:r>
            <a:r>
              <a:rPr lang="nl-NL" dirty="0" smtClean="0"/>
              <a:t> </a:t>
            </a:r>
            <a:r>
              <a:rPr lang="nl-NL" dirty="0" err="1" smtClean="0"/>
              <a:t>and</a:t>
            </a:r>
            <a:r>
              <a:rPr lang="nl-NL" dirty="0" smtClean="0"/>
              <a:t> post-</a:t>
            </a:r>
            <a:r>
              <a:rPr lang="nl-NL" dirty="0" err="1" smtClean="0"/>
              <a:t>historical</a:t>
            </a:r>
            <a:endParaRPr lang="nl-NL" dirty="0" smtClean="0"/>
          </a:p>
          <a:p>
            <a:r>
              <a:rPr lang="nl-NL" dirty="0" smtClean="0"/>
              <a:t>Einde geschiedenis is saai, economische berekening</a:t>
            </a:r>
            <a:endParaRPr lang="nl-NL" dirty="0"/>
          </a:p>
        </p:txBody>
      </p:sp>
    </p:spTree>
    <p:extLst>
      <p:ext uri="{BB962C8B-B14F-4D97-AF65-F5344CB8AC3E}">
        <p14:creationId xmlns:p14="http://schemas.microsoft.com/office/powerpoint/2010/main" val="33326272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S. P. Huntington, Clash of </a:t>
            </a:r>
            <a:r>
              <a:rPr lang="nl-NL" dirty="0" err="1" smtClean="0"/>
              <a:t>Civilizations</a:t>
            </a:r>
            <a:r>
              <a:rPr lang="nl-NL" dirty="0" smtClean="0"/>
              <a:t> zomer 1993</a:t>
            </a:r>
            <a:endParaRPr lang="nl-NL" dirty="0"/>
          </a:p>
        </p:txBody>
      </p:sp>
      <p:sp>
        <p:nvSpPr>
          <p:cNvPr id="3" name="Tijdelijke aanduiding voor inhoud 2"/>
          <p:cNvSpPr>
            <a:spLocks noGrp="1"/>
          </p:cNvSpPr>
          <p:nvPr>
            <p:ph idx="1"/>
          </p:nvPr>
        </p:nvSpPr>
        <p:spPr/>
        <p:txBody>
          <a:bodyPr/>
          <a:lstStyle/>
          <a:p>
            <a:r>
              <a:rPr lang="nl-NL" dirty="0" smtClean="0"/>
              <a:t>Bron conflict is niet ideologisch of economisch maar cultureel</a:t>
            </a:r>
          </a:p>
          <a:p>
            <a:r>
              <a:rPr lang="nl-NL" dirty="0" smtClean="0"/>
              <a:t>Natie staten blijven belangrijkste actoren</a:t>
            </a:r>
          </a:p>
          <a:p>
            <a:r>
              <a:rPr lang="nl-NL" dirty="0" smtClean="0"/>
              <a:t>Oorlog tussen verschillende beschavingen</a:t>
            </a:r>
            <a:endParaRPr lang="nl-NL" dirty="0"/>
          </a:p>
        </p:txBody>
      </p:sp>
    </p:spTree>
    <p:extLst>
      <p:ext uri="{BB962C8B-B14F-4D97-AF65-F5344CB8AC3E}">
        <p14:creationId xmlns:p14="http://schemas.microsoft.com/office/powerpoint/2010/main" val="18483101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Huntington</a:t>
            </a:r>
            <a:endParaRPr lang="nl-NL" dirty="0"/>
          </a:p>
        </p:txBody>
      </p:sp>
      <p:sp>
        <p:nvSpPr>
          <p:cNvPr id="3" name="Tijdelijke aanduiding voor inhoud 2"/>
          <p:cNvSpPr>
            <a:spLocks noGrp="1"/>
          </p:cNvSpPr>
          <p:nvPr>
            <p:ph idx="1"/>
          </p:nvPr>
        </p:nvSpPr>
        <p:spPr/>
        <p:txBody>
          <a:bodyPr/>
          <a:lstStyle/>
          <a:p>
            <a:r>
              <a:rPr lang="nl-NL" dirty="0" smtClean="0"/>
              <a:t>1648 tot 1800 oorlog tussen prinsen, koningen</a:t>
            </a:r>
          </a:p>
          <a:p>
            <a:r>
              <a:rPr lang="nl-NL" dirty="0" smtClean="0"/>
              <a:t>Franse revolutie: niet meer oorlog tussen koningen maar tussen naties, duurt tot einde WW I</a:t>
            </a:r>
          </a:p>
          <a:p>
            <a:r>
              <a:rPr lang="nl-NL" dirty="0" smtClean="0"/>
              <a:t>Vanaf 1918 oorlog tussen </a:t>
            </a:r>
            <a:r>
              <a:rPr lang="nl-NL" dirty="0" err="1" smtClean="0"/>
              <a:t>ideologieen</a:t>
            </a:r>
            <a:endParaRPr lang="nl-NL" dirty="0" smtClean="0"/>
          </a:p>
          <a:p>
            <a:r>
              <a:rPr lang="nl-NL" dirty="0" smtClean="0"/>
              <a:t>Oorlogen tussen prinsen, naties, </a:t>
            </a:r>
            <a:r>
              <a:rPr lang="nl-NL" dirty="0" err="1" smtClean="0"/>
              <a:t>ideologieen</a:t>
            </a:r>
            <a:r>
              <a:rPr lang="nl-NL" dirty="0" smtClean="0"/>
              <a:t> speelden zich af binnen Westerse beschaving</a:t>
            </a:r>
          </a:p>
          <a:p>
            <a:r>
              <a:rPr lang="nl-NL" dirty="0" smtClean="0"/>
              <a:t>Nu oorlog tussen West </a:t>
            </a:r>
            <a:r>
              <a:rPr lang="nl-NL" dirty="0" err="1" smtClean="0"/>
              <a:t>and</a:t>
            </a:r>
            <a:r>
              <a:rPr lang="nl-NL" dirty="0" smtClean="0"/>
              <a:t> </a:t>
            </a:r>
            <a:r>
              <a:rPr lang="nl-NL" smtClean="0"/>
              <a:t>the Rest</a:t>
            </a:r>
            <a:endParaRPr lang="nl-NL" dirty="0"/>
          </a:p>
        </p:txBody>
      </p:sp>
    </p:spTree>
    <p:extLst>
      <p:ext uri="{BB962C8B-B14F-4D97-AF65-F5344CB8AC3E}">
        <p14:creationId xmlns:p14="http://schemas.microsoft.com/office/powerpoint/2010/main" val="41621504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Tentamen vorig jaar</a:t>
            </a:r>
            <a:endParaRPr lang="nl-NL" dirty="0"/>
          </a:p>
        </p:txBody>
      </p:sp>
      <p:sp>
        <p:nvSpPr>
          <p:cNvPr id="3" name="Tijdelijke aanduiding voor inhoud 2"/>
          <p:cNvSpPr>
            <a:spLocks noGrp="1"/>
          </p:cNvSpPr>
          <p:nvPr>
            <p:ph idx="1"/>
          </p:nvPr>
        </p:nvSpPr>
        <p:spPr/>
        <p:txBody>
          <a:bodyPr>
            <a:normAutofit fontScale="55000" lnSpcReduction="20000"/>
          </a:bodyPr>
          <a:lstStyle/>
          <a:p>
            <a:r>
              <a:rPr lang="nl-NL" dirty="0" smtClean="0"/>
              <a:t>VRAAG 1 [25]</a:t>
            </a:r>
          </a:p>
          <a:p>
            <a:r>
              <a:rPr lang="nl-NL" dirty="0" smtClean="0"/>
              <a:t>Gelieve zowel de uitleg van de bron, als de bron zelf en de vragen goed door te lezen</a:t>
            </a:r>
          </a:p>
          <a:p>
            <a:r>
              <a:rPr lang="nl-NL" dirty="0" smtClean="0"/>
              <a:t>alvorens de vragen te beantwoorden!</a:t>
            </a:r>
          </a:p>
          <a:p>
            <a:r>
              <a:rPr lang="nl-NL" dirty="0" smtClean="0"/>
              <a:t>Hans Frank (1900-1946) was de hoogste jurist in het Derde Rijk. Tijdens de oorlog was hij</a:t>
            </a:r>
          </a:p>
          <a:p>
            <a:r>
              <a:rPr lang="nl-NL" dirty="0" smtClean="0"/>
              <a:t>aangesteld als gouverneur-generaal in het bezette Polen en had de leiding over de</a:t>
            </a:r>
          </a:p>
          <a:p>
            <a:r>
              <a:rPr lang="nl-NL" dirty="0" smtClean="0"/>
              <a:t>‘</a:t>
            </a:r>
            <a:r>
              <a:rPr lang="nl-NL" dirty="0" err="1" smtClean="0"/>
              <a:t>ghettoïsering</a:t>
            </a:r>
            <a:r>
              <a:rPr lang="nl-NL" dirty="0" smtClean="0"/>
              <a:t>’ van de joden in Polen. In November 1941 hield hij een speech aan de</a:t>
            </a:r>
          </a:p>
          <a:p>
            <a:r>
              <a:rPr lang="nl-NL" dirty="0" smtClean="0"/>
              <a:t>Berlijnse universiteit:</a:t>
            </a:r>
          </a:p>
          <a:p>
            <a:r>
              <a:rPr lang="nl-NL" dirty="0" smtClean="0"/>
              <a:t>‘... A </a:t>
            </a:r>
            <a:r>
              <a:rPr lang="nl-NL" dirty="0" err="1" smtClean="0"/>
              <a:t>problem</a:t>
            </a:r>
            <a:r>
              <a:rPr lang="nl-NL" dirty="0" smtClean="0"/>
              <a:t> </a:t>
            </a:r>
            <a:r>
              <a:rPr lang="nl-NL" dirty="0" err="1" smtClean="0"/>
              <a:t>that</a:t>
            </a:r>
            <a:r>
              <a:rPr lang="nl-NL" dirty="0" smtClean="0"/>
              <a:t> </a:t>
            </a:r>
            <a:r>
              <a:rPr lang="nl-NL" dirty="0" err="1" smtClean="0"/>
              <a:t>occupies</a:t>
            </a:r>
            <a:r>
              <a:rPr lang="nl-NL" dirty="0" smtClean="0"/>
              <a:t> </a:t>
            </a:r>
            <a:r>
              <a:rPr lang="nl-NL" dirty="0" err="1" smtClean="0"/>
              <a:t>us</a:t>
            </a:r>
            <a:r>
              <a:rPr lang="nl-NL" dirty="0" smtClean="0"/>
              <a:t> in </a:t>
            </a:r>
            <a:r>
              <a:rPr lang="nl-NL" dirty="0" err="1" smtClean="0"/>
              <a:t>particular</a:t>
            </a:r>
            <a:r>
              <a:rPr lang="nl-NL" dirty="0" smtClean="0"/>
              <a:t> is the </a:t>
            </a:r>
            <a:r>
              <a:rPr lang="nl-NL" dirty="0" err="1" smtClean="0"/>
              <a:t>Jews</a:t>
            </a:r>
            <a:r>
              <a:rPr lang="nl-NL" dirty="0" smtClean="0"/>
              <a:t>. These </a:t>
            </a:r>
            <a:r>
              <a:rPr lang="nl-NL" dirty="0" err="1" smtClean="0"/>
              <a:t>merry</a:t>
            </a:r>
            <a:r>
              <a:rPr lang="nl-NL" dirty="0" smtClean="0"/>
              <a:t> </a:t>
            </a:r>
            <a:r>
              <a:rPr lang="nl-NL" dirty="0" err="1" smtClean="0"/>
              <a:t>little</a:t>
            </a:r>
            <a:r>
              <a:rPr lang="nl-NL" dirty="0" smtClean="0"/>
              <a:t> </a:t>
            </a:r>
            <a:r>
              <a:rPr lang="nl-NL" dirty="0" err="1" smtClean="0"/>
              <a:t>people</a:t>
            </a:r>
            <a:r>
              <a:rPr lang="nl-NL" dirty="0" smtClean="0"/>
              <a:t> (</a:t>
            </a:r>
            <a:r>
              <a:rPr lang="nl-NL" dirty="0" err="1" smtClean="0"/>
              <a:t>Völklein</a:t>
            </a:r>
            <a:r>
              <a:rPr lang="nl-NL" dirty="0" smtClean="0"/>
              <a:t>),</a:t>
            </a:r>
          </a:p>
          <a:p>
            <a:r>
              <a:rPr lang="nl-NL" dirty="0" err="1" smtClean="0"/>
              <a:t>which</a:t>
            </a:r>
            <a:r>
              <a:rPr lang="nl-NL" dirty="0" smtClean="0"/>
              <a:t> </a:t>
            </a:r>
            <a:r>
              <a:rPr lang="nl-NL" dirty="0" err="1" smtClean="0"/>
              <a:t>wallows</a:t>
            </a:r>
            <a:r>
              <a:rPr lang="nl-NL" dirty="0" smtClean="0"/>
              <a:t> in </a:t>
            </a:r>
            <a:r>
              <a:rPr lang="nl-NL" dirty="0" err="1" smtClean="0"/>
              <a:t>dirt</a:t>
            </a:r>
            <a:r>
              <a:rPr lang="nl-NL" dirty="0" smtClean="0"/>
              <a:t>, </a:t>
            </a:r>
            <a:r>
              <a:rPr lang="nl-NL" dirty="0" err="1" smtClean="0"/>
              <a:t>and</a:t>
            </a:r>
            <a:r>
              <a:rPr lang="nl-NL" dirty="0" smtClean="0"/>
              <a:t> </a:t>
            </a:r>
            <a:r>
              <a:rPr lang="nl-NL" dirty="0" err="1" smtClean="0"/>
              <a:t>filth</a:t>
            </a:r>
            <a:r>
              <a:rPr lang="nl-NL" dirty="0" smtClean="0"/>
              <a:t>, has been </a:t>
            </a:r>
            <a:r>
              <a:rPr lang="nl-NL" dirty="0" err="1" smtClean="0"/>
              <a:t>gathered</a:t>
            </a:r>
            <a:r>
              <a:rPr lang="nl-NL" dirty="0" smtClean="0"/>
              <a:t> </a:t>
            </a:r>
            <a:r>
              <a:rPr lang="nl-NL" dirty="0" err="1" smtClean="0"/>
              <a:t>together</a:t>
            </a:r>
            <a:r>
              <a:rPr lang="nl-NL" dirty="0" smtClean="0"/>
              <a:t> </a:t>
            </a:r>
            <a:r>
              <a:rPr lang="nl-NL" dirty="0" err="1" smtClean="0"/>
              <a:t>by</a:t>
            </a:r>
            <a:r>
              <a:rPr lang="nl-NL" dirty="0" smtClean="0"/>
              <a:t> </a:t>
            </a:r>
            <a:r>
              <a:rPr lang="nl-NL" dirty="0" err="1" smtClean="0"/>
              <a:t>us</a:t>
            </a:r>
            <a:r>
              <a:rPr lang="nl-NL" dirty="0" smtClean="0"/>
              <a:t> in </a:t>
            </a:r>
            <a:r>
              <a:rPr lang="nl-NL" dirty="0" err="1" smtClean="0"/>
              <a:t>ghettos</a:t>
            </a:r>
            <a:r>
              <a:rPr lang="nl-NL" dirty="0" smtClean="0"/>
              <a:t> </a:t>
            </a:r>
            <a:r>
              <a:rPr lang="nl-NL" dirty="0" err="1" smtClean="0"/>
              <a:t>and</a:t>
            </a:r>
            <a:r>
              <a:rPr lang="nl-NL" dirty="0" smtClean="0"/>
              <a:t> special</a:t>
            </a:r>
          </a:p>
          <a:p>
            <a:r>
              <a:rPr lang="nl-NL" dirty="0" err="1" smtClean="0"/>
              <a:t>quarters</a:t>
            </a:r>
            <a:r>
              <a:rPr lang="nl-NL" dirty="0" smtClean="0"/>
              <a:t> </a:t>
            </a:r>
            <a:r>
              <a:rPr lang="nl-NL" dirty="0" err="1" smtClean="0"/>
              <a:t>and</a:t>
            </a:r>
            <a:r>
              <a:rPr lang="nl-NL" dirty="0" smtClean="0"/>
              <a:t> </a:t>
            </a:r>
            <a:r>
              <a:rPr lang="nl-NL" dirty="0" err="1" smtClean="0"/>
              <a:t>will</a:t>
            </a:r>
            <a:r>
              <a:rPr lang="nl-NL" dirty="0" smtClean="0"/>
              <a:t> </a:t>
            </a:r>
            <a:r>
              <a:rPr lang="nl-NL" dirty="0" err="1" smtClean="0"/>
              <a:t>probably</a:t>
            </a:r>
            <a:r>
              <a:rPr lang="nl-NL" dirty="0" smtClean="0"/>
              <a:t> </a:t>
            </a:r>
            <a:r>
              <a:rPr lang="nl-NL" dirty="0" err="1" smtClean="0"/>
              <a:t>not</a:t>
            </a:r>
            <a:r>
              <a:rPr lang="nl-NL" dirty="0" smtClean="0"/>
              <a:t> </a:t>
            </a:r>
            <a:r>
              <a:rPr lang="nl-NL" dirty="0" err="1" smtClean="0"/>
              <a:t>remain</a:t>
            </a:r>
            <a:r>
              <a:rPr lang="nl-NL" dirty="0" smtClean="0"/>
              <a:t> in the </a:t>
            </a:r>
            <a:r>
              <a:rPr lang="nl-NL" dirty="0" err="1" smtClean="0"/>
              <a:t>Generalgouvernement</a:t>
            </a:r>
            <a:r>
              <a:rPr lang="nl-NL" dirty="0" smtClean="0"/>
              <a:t> </a:t>
            </a:r>
            <a:r>
              <a:rPr lang="nl-NL" dirty="0" err="1" smtClean="0"/>
              <a:t>for</a:t>
            </a:r>
            <a:r>
              <a:rPr lang="nl-NL" dirty="0" smtClean="0"/>
              <a:t> </a:t>
            </a:r>
            <a:r>
              <a:rPr lang="nl-NL" dirty="0" err="1" smtClean="0"/>
              <a:t>very</a:t>
            </a:r>
            <a:r>
              <a:rPr lang="nl-NL" dirty="0" smtClean="0"/>
              <a:t> long.</a:t>
            </a:r>
          </a:p>
          <a:p>
            <a:r>
              <a:rPr lang="nl-NL" dirty="0" smtClean="0"/>
              <a:t>(</a:t>
            </a:r>
            <a:r>
              <a:rPr lang="nl-NL" dirty="0" err="1" smtClean="0"/>
              <a:t>Vigorous</a:t>
            </a:r>
            <a:r>
              <a:rPr lang="nl-NL" dirty="0" smtClean="0"/>
              <a:t> </a:t>
            </a:r>
            <a:r>
              <a:rPr lang="nl-NL" dirty="0" err="1" smtClean="0"/>
              <a:t>applause</a:t>
            </a:r>
            <a:r>
              <a:rPr lang="nl-NL" dirty="0" smtClean="0"/>
              <a:t>) </a:t>
            </a:r>
            <a:endParaRPr lang="nl-NL" dirty="0"/>
          </a:p>
        </p:txBody>
      </p:sp>
    </p:spTree>
    <p:extLst>
      <p:ext uri="{BB962C8B-B14F-4D97-AF65-F5344CB8AC3E}">
        <p14:creationId xmlns:p14="http://schemas.microsoft.com/office/powerpoint/2010/main" val="34000715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a:xfrm>
            <a:off x="467544" y="476672"/>
            <a:ext cx="8229600" cy="6048672"/>
          </a:xfrm>
        </p:spPr>
        <p:txBody>
          <a:bodyPr>
            <a:normAutofit fontScale="47500" lnSpcReduction="20000"/>
          </a:bodyPr>
          <a:lstStyle/>
          <a:p>
            <a:r>
              <a:rPr lang="en-US" dirty="0" smtClean="0"/>
              <a:t>We will get these Jews marching and cause them – as they have already covered the distance</a:t>
            </a:r>
          </a:p>
          <a:p>
            <a:r>
              <a:rPr lang="en-US" dirty="0" smtClean="0"/>
              <a:t>from Jerusalem to Poland – to move eastward a few thousand </a:t>
            </a:r>
            <a:r>
              <a:rPr lang="en-US" dirty="0" err="1" smtClean="0"/>
              <a:t>kilometres</a:t>
            </a:r>
            <a:r>
              <a:rPr lang="en-US" dirty="0" smtClean="0"/>
              <a:t>. But these Jews are</a:t>
            </a:r>
          </a:p>
          <a:p>
            <a:r>
              <a:rPr lang="en-US" dirty="0" smtClean="0"/>
              <a:t>not that parasite gang alone, from our point of view, but strangely enough – we only realized</a:t>
            </a:r>
          </a:p>
          <a:p>
            <a:r>
              <a:rPr lang="en-US" dirty="0" smtClean="0"/>
              <a:t>it over there [in Poland] – there is another category of Jews, something one would never have</a:t>
            </a:r>
          </a:p>
          <a:p>
            <a:r>
              <a:rPr lang="en-US" dirty="0" smtClean="0"/>
              <a:t>thought possible. There are </a:t>
            </a:r>
            <a:r>
              <a:rPr lang="en-US" dirty="0" err="1" smtClean="0"/>
              <a:t>labouring</a:t>
            </a:r>
            <a:r>
              <a:rPr lang="en-US" dirty="0" smtClean="0"/>
              <a:t> Jews over there who work in transport, in building, in</a:t>
            </a:r>
          </a:p>
          <a:p>
            <a:r>
              <a:rPr lang="en-US" dirty="0" smtClean="0"/>
              <a:t>factories, and others are skilled workers such as tailors, shoemakers, etc. We have put</a:t>
            </a:r>
          </a:p>
          <a:p>
            <a:r>
              <a:rPr lang="en-US" dirty="0" smtClean="0"/>
              <a:t>together Jewish workshops with the help of these skilled Jewish workers, in which goods will</a:t>
            </a:r>
          </a:p>
          <a:p>
            <a:r>
              <a:rPr lang="en-US" dirty="0" smtClean="0"/>
              <a:t>be made which will greatly ease the position of German production, in exchange for the</a:t>
            </a:r>
          </a:p>
          <a:p>
            <a:r>
              <a:rPr lang="en-US" dirty="0" smtClean="0"/>
              <a:t>supply of foodstuffs and whatever else the Jews need urgently for their existence. These Jews</a:t>
            </a:r>
          </a:p>
          <a:p>
            <a:r>
              <a:rPr lang="en-US" dirty="0" smtClean="0"/>
              <a:t>may well be left to work in this way; in the way in which we are now using them it is</a:t>
            </a:r>
          </a:p>
          <a:p>
            <a:r>
              <a:rPr lang="en-US" dirty="0" smtClean="0"/>
              <a:t>something of an achievement for the work-Jews themselves; but for the other Jews we must</a:t>
            </a:r>
          </a:p>
          <a:p>
            <a:r>
              <a:rPr lang="en-US" dirty="0" smtClean="0"/>
              <a:t>provide suitable arrangements. It is always dangerous, after all, to leave one’s native land.</a:t>
            </a:r>
          </a:p>
          <a:p>
            <a:r>
              <a:rPr lang="en-US" dirty="0" smtClean="0"/>
              <a:t>Since the Jews moved away from Jerusalem there has been nothing for them except an</a:t>
            </a:r>
          </a:p>
          <a:p>
            <a:r>
              <a:rPr lang="en-US" dirty="0" smtClean="0"/>
              <a:t>existence as parasites: that has now come to an end. If one looks at the Warsaw ghetto today</a:t>
            </a:r>
          </a:p>
          <a:p>
            <a:r>
              <a:rPr lang="en-US" dirty="0" smtClean="0"/>
              <a:t>in which 480,000 Jews – well, let us say – live, then one must realize that only the</a:t>
            </a:r>
          </a:p>
          <a:p>
            <a:r>
              <a:rPr lang="en-US" dirty="0" smtClean="0"/>
              <a:t>determination of the National-Socialist revolution was capable of successfully confronting</a:t>
            </a:r>
          </a:p>
          <a:p>
            <a:r>
              <a:rPr lang="en-US" dirty="0" smtClean="0"/>
              <a:t>even this problem. In 1919, at our first meetings in Munich, we proclaimed the motto: An end</a:t>
            </a:r>
          </a:p>
          <a:p>
            <a:r>
              <a:rPr lang="en-US" dirty="0" smtClean="0"/>
              <a:t>must be put to the rule of the Jews in Europe....’</a:t>
            </a:r>
          </a:p>
          <a:p>
            <a:r>
              <a:rPr lang="en-US" dirty="0" err="1" smtClean="0"/>
              <a:t>Bron</a:t>
            </a:r>
            <a:r>
              <a:rPr lang="en-US" dirty="0" smtClean="0"/>
              <a:t>: Work Diary of Hans Frank, </a:t>
            </a:r>
            <a:r>
              <a:rPr lang="en-US" dirty="0" err="1" smtClean="0"/>
              <a:t>Yad</a:t>
            </a:r>
            <a:r>
              <a:rPr lang="en-US" dirty="0" smtClean="0"/>
              <a:t> </a:t>
            </a:r>
            <a:r>
              <a:rPr lang="en-US" dirty="0" err="1" smtClean="0"/>
              <a:t>Vashem</a:t>
            </a:r>
            <a:r>
              <a:rPr lang="en-US" dirty="0" smtClean="0"/>
              <a:t> Archives, JM/21.</a:t>
            </a:r>
            <a:endParaRPr lang="nl-NL" dirty="0"/>
          </a:p>
        </p:txBody>
      </p:sp>
    </p:spTree>
    <p:extLst>
      <p:ext uri="{BB962C8B-B14F-4D97-AF65-F5344CB8AC3E}">
        <p14:creationId xmlns:p14="http://schemas.microsoft.com/office/powerpoint/2010/main" val="3627111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fontScale="85000" lnSpcReduction="20000"/>
          </a:bodyPr>
          <a:lstStyle/>
          <a:p>
            <a:r>
              <a:rPr lang="nl-NL" dirty="0" smtClean="0"/>
              <a:t>Beantwoord de onderstaande vragen:</a:t>
            </a:r>
          </a:p>
          <a:p>
            <a:r>
              <a:rPr lang="nl-NL" dirty="0" smtClean="0"/>
              <a:t>a. Leg aan de hand van de bron en je achtergrondkennis uit wat de rassenpolitiek van het</a:t>
            </a:r>
          </a:p>
          <a:p>
            <a:r>
              <a:rPr lang="nl-NL" dirty="0" smtClean="0"/>
              <a:t>nazisme inhield. [5]</a:t>
            </a:r>
          </a:p>
          <a:p>
            <a:r>
              <a:rPr lang="nl-NL" dirty="0" smtClean="0"/>
              <a:t>b. Wat bedoelt Ian </a:t>
            </a:r>
            <a:r>
              <a:rPr lang="nl-NL" dirty="0" err="1" smtClean="0"/>
              <a:t>Kershaw</a:t>
            </a:r>
            <a:r>
              <a:rPr lang="nl-NL" dirty="0" smtClean="0"/>
              <a:t> met ‘</a:t>
            </a:r>
            <a:r>
              <a:rPr lang="nl-NL" dirty="0" err="1" smtClean="0"/>
              <a:t>Working</a:t>
            </a:r>
            <a:r>
              <a:rPr lang="nl-NL" dirty="0" smtClean="0"/>
              <a:t> </a:t>
            </a:r>
            <a:r>
              <a:rPr lang="nl-NL" dirty="0" err="1" smtClean="0"/>
              <a:t>towards</a:t>
            </a:r>
            <a:r>
              <a:rPr lang="nl-NL" dirty="0" smtClean="0"/>
              <a:t> the </a:t>
            </a:r>
            <a:r>
              <a:rPr lang="nl-NL" dirty="0" err="1" smtClean="0"/>
              <a:t>Führer</a:t>
            </a:r>
            <a:r>
              <a:rPr lang="nl-NL" dirty="0" smtClean="0"/>
              <a:t>’? Verklaar je antwoord.</a:t>
            </a:r>
          </a:p>
          <a:p>
            <a:r>
              <a:rPr lang="nl-NL" dirty="0" smtClean="0"/>
              <a:t>[10]</a:t>
            </a:r>
          </a:p>
          <a:p>
            <a:r>
              <a:rPr lang="nl-NL" dirty="0" smtClean="0"/>
              <a:t>c. Beargumenteer in hoeverre deze bron past in het principe ‘</a:t>
            </a:r>
            <a:r>
              <a:rPr lang="nl-NL" dirty="0" err="1" smtClean="0"/>
              <a:t>Working</a:t>
            </a:r>
            <a:r>
              <a:rPr lang="nl-NL" dirty="0" smtClean="0"/>
              <a:t> </a:t>
            </a:r>
            <a:r>
              <a:rPr lang="nl-NL" dirty="0" err="1" smtClean="0"/>
              <a:t>towards</a:t>
            </a:r>
            <a:r>
              <a:rPr lang="nl-NL" dirty="0" smtClean="0"/>
              <a:t> the</a:t>
            </a:r>
          </a:p>
          <a:p>
            <a:r>
              <a:rPr lang="nl-NL" dirty="0" err="1" smtClean="0"/>
              <a:t>Führer</a:t>
            </a:r>
            <a:r>
              <a:rPr lang="nl-NL" dirty="0" smtClean="0"/>
              <a:t>’ zoals Ian </a:t>
            </a:r>
            <a:r>
              <a:rPr lang="nl-NL" dirty="0" err="1" smtClean="0"/>
              <a:t>Kershaw</a:t>
            </a:r>
            <a:r>
              <a:rPr lang="nl-NL" dirty="0" smtClean="0"/>
              <a:t> dat in zijn artikel uiteenzet. [10]</a:t>
            </a:r>
            <a:endParaRPr lang="nl-NL" dirty="0"/>
          </a:p>
        </p:txBody>
      </p:sp>
    </p:spTree>
    <p:extLst>
      <p:ext uri="{BB962C8B-B14F-4D97-AF65-F5344CB8AC3E}">
        <p14:creationId xmlns:p14="http://schemas.microsoft.com/office/powerpoint/2010/main" val="16718953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fontScale="62500" lnSpcReduction="20000"/>
          </a:bodyPr>
          <a:lstStyle/>
          <a:p>
            <a:r>
              <a:rPr lang="nl-NL" dirty="0" smtClean="0"/>
              <a:t>VRAAG 2 [25]</a:t>
            </a:r>
          </a:p>
          <a:p>
            <a:r>
              <a:rPr lang="nl-NL" dirty="0" smtClean="0"/>
              <a:t>De jaren zestig worden in Nederland vaak gezien als een tijd van grote veranderingen.</a:t>
            </a:r>
          </a:p>
          <a:p>
            <a:r>
              <a:rPr lang="nl-NL" dirty="0" smtClean="0"/>
              <a:t>Historicus Hans </a:t>
            </a:r>
            <a:r>
              <a:rPr lang="nl-NL" dirty="0" err="1" smtClean="0"/>
              <a:t>Righart</a:t>
            </a:r>
            <a:r>
              <a:rPr lang="nl-NL" dirty="0" smtClean="0"/>
              <a:t> schreef in De eindeloze jaren zestig dat ‘de meest opvallende</a:t>
            </a:r>
          </a:p>
          <a:p>
            <a:r>
              <a:rPr lang="nl-NL" dirty="0" smtClean="0"/>
              <a:t>veranderingen tijdens de jaren zestig snel opgesomd’ kunnen worden, maar dat het moeilijker</a:t>
            </a:r>
          </a:p>
          <a:p>
            <a:r>
              <a:rPr lang="nl-NL" dirty="0" smtClean="0"/>
              <a:t>is een ‘algemene verklaring’ voor die veranderingen te geven.</a:t>
            </a:r>
          </a:p>
          <a:p>
            <a:r>
              <a:rPr lang="nl-NL" dirty="0" smtClean="0"/>
              <a:t>a. Noem drie ‘opvallende veranderingen’ die in Nederland plaatsvonden in de jaren zestig. [5]</a:t>
            </a:r>
          </a:p>
          <a:p>
            <a:r>
              <a:rPr lang="nl-NL" dirty="0" smtClean="0"/>
              <a:t>b. Wat lag volgens </a:t>
            </a:r>
            <a:r>
              <a:rPr lang="nl-NL" dirty="0" err="1" smtClean="0"/>
              <a:t>Righart</a:t>
            </a:r>
            <a:r>
              <a:rPr lang="nl-NL" dirty="0" smtClean="0"/>
              <a:t> zelf aan de basis van deze veranderingen? Wat was volgens</a:t>
            </a:r>
          </a:p>
          <a:p>
            <a:r>
              <a:rPr lang="nl-NL" dirty="0" smtClean="0"/>
              <a:t>historicus James Kennedy de voornaamste oorzaak voor de snelle veranderingen? Leg de</a:t>
            </a:r>
          </a:p>
          <a:p>
            <a:r>
              <a:rPr lang="nl-NL" dirty="0" smtClean="0"/>
              <a:t>analyse van beide historici kort en bondig uit. [10]</a:t>
            </a:r>
            <a:endParaRPr lang="nl-NL" dirty="0"/>
          </a:p>
        </p:txBody>
      </p:sp>
    </p:spTree>
    <p:extLst>
      <p:ext uri="{BB962C8B-B14F-4D97-AF65-F5344CB8AC3E}">
        <p14:creationId xmlns:p14="http://schemas.microsoft.com/office/powerpoint/2010/main" val="36716291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fontScale="92500" lnSpcReduction="10000"/>
          </a:bodyPr>
          <a:lstStyle/>
          <a:p>
            <a:r>
              <a:rPr lang="nl-NL" dirty="0" smtClean="0"/>
              <a:t>c. Bericht aan de rattenkoning van schrijver Harry Mulisch en Ervaringen van een</a:t>
            </a:r>
          </a:p>
          <a:p>
            <a:r>
              <a:rPr lang="nl-NL" dirty="0" smtClean="0"/>
              <a:t>Amsterdammer van burgemeester G. van Hall geven twee zeer verschillende visies op</a:t>
            </a:r>
          </a:p>
          <a:p>
            <a:r>
              <a:rPr lang="nl-NL" dirty="0" smtClean="0"/>
              <a:t>ordeverstoringen in Amsterdam. Vind je dat de teksten van Mulisch en Van Hall de visie van</a:t>
            </a:r>
          </a:p>
          <a:p>
            <a:r>
              <a:rPr lang="nl-NL" dirty="0" err="1" smtClean="0"/>
              <a:t>Righart</a:t>
            </a:r>
            <a:r>
              <a:rPr lang="nl-NL" dirty="0" smtClean="0"/>
              <a:t> of die van Kennedy ondersteunen? Leg je mening kort uit en onderbouw je antwoord.</a:t>
            </a:r>
          </a:p>
          <a:p>
            <a:r>
              <a:rPr lang="nl-NL" dirty="0" smtClean="0"/>
              <a:t>[10]</a:t>
            </a:r>
            <a:endParaRPr lang="nl-NL" dirty="0"/>
          </a:p>
        </p:txBody>
      </p:sp>
    </p:spTree>
    <p:extLst>
      <p:ext uri="{BB962C8B-B14F-4D97-AF65-F5344CB8AC3E}">
        <p14:creationId xmlns:p14="http://schemas.microsoft.com/office/powerpoint/2010/main" val="6362906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fontScale="62500" lnSpcReduction="20000"/>
          </a:bodyPr>
          <a:lstStyle/>
          <a:p>
            <a:r>
              <a:rPr lang="nl-NL" dirty="0" smtClean="0"/>
              <a:t>VRAAG 3 [30]</a:t>
            </a:r>
          </a:p>
          <a:p>
            <a:r>
              <a:rPr lang="nl-NL" dirty="0" smtClean="0"/>
              <a:t>Sinds de Val van de Muur is er een debat gaande of wij het post-Koude Oorlog tijdperk</a:t>
            </a:r>
          </a:p>
          <a:p>
            <a:r>
              <a:rPr lang="nl-NL" dirty="0" smtClean="0"/>
              <a:t>moeten zien in het licht van een ‘botsing tussen beschavingen’ of vanuit het perspectief van</a:t>
            </a:r>
          </a:p>
          <a:p>
            <a:r>
              <a:rPr lang="nl-NL" dirty="0" smtClean="0"/>
              <a:t>een zich immer uitbreidende Westerse liberale democratie. Schrijf een betoog van minimaal</a:t>
            </a:r>
          </a:p>
          <a:p>
            <a:r>
              <a:rPr lang="nl-NL" dirty="0" smtClean="0"/>
              <a:t>één kantje en maximaal twee kantjes waarin je aan de hand van de gelezen historiografie de</a:t>
            </a:r>
          </a:p>
          <a:p>
            <a:r>
              <a:rPr lang="nl-NL" dirty="0" smtClean="0"/>
              <a:t>onderstaande stelling verdedigt of weerlegt:</a:t>
            </a:r>
          </a:p>
          <a:p>
            <a:r>
              <a:rPr lang="nl-NL" dirty="0" smtClean="0"/>
              <a:t>De contemporaine internationale politiek is het beste te karakteriseren als een ‘clash of</a:t>
            </a:r>
          </a:p>
          <a:p>
            <a:r>
              <a:rPr lang="nl-NL" dirty="0" err="1" smtClean="0"/>
              <a:t>civilizations</a:t>
            </a:r>
            <a:r>
              <a:rPr lang="nl-NL" dirty="0" smtClean="0"/>
              <a:t>’.</a:t>
            </a:r>
          </a:p>
          <a:p>
            <a:r>
              <a:rPr lang="nl-NL" dirty="0" smtClean="0"/>
              <a:t>Er is geen goed of fout antwoord, maar het gaat om de manier waarop je essay geschreven is. </a:t>
            </a:r>
            <a:endParaRPr lang="nl-NL" dirty="0"/>
          </a:p>
        </p:txBody>
      </p:sp>
    </p:spTree>
    <p:extLst>
      <p:ext uri="{BB962C8B-B14F-4D97-AF65-F5344CB8AC3E}">
        <p14:creationId xmlns:p14="http://schemas.microsoft.com/office/powerpoint/2010/main" val="8863900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fontScale="47500" lnSpcReduction="20000"/>
          </a:bodyPr>
          <a:lstStyle/>
          <a:p>
            <a:r>
              <a:rPr lang="nl-NL" dirty="0" smtClean="0"/>
              <a:t>Ga in je betoog in op de argumenten die je hebt gelezen in de literatuur en gehoord in de</a:t>
            </a:r>
          </a:p>
          <a:p>
            <a:r>
              <a:rPr lang="nl-NL" dirty="0" smtClean="0"/>
              <a:t>colleges voor dit vak, in het bijzonder de teksten van </a:t>
            </a:r>
            <a:r>
              <a:rPr lang="nl-NL" dirty="0" err="1" smtClean="0"/>
              <a:t>Fukuyama</a:t>
            </a:r>
            <a:r>
              <a:rPr lang="nl-NL" dirty="0" smtClean="0"/>
              <a:t> en Huntington. Zorg voor een</a:t>
            </a:r>
          </a:p>
          <a:p>
            <a:r>
              <a:rPr lang="nl-NL" dirty="0" smtClean="0"/>
              <a:t>goed geformuleerde inleiding en conclusie, waarin je duidelijk stelling neemt. Let op</a:t>
            </a:r>
          </a:p>
          <a:p>
            <a:r>
              <a:rPr lang="nl-NL" dirty="0" smtClean="0"/>
              <a:t>structuur, stijl, argumentatie, originaliteit en op het gebruik van de historiografie.</a:t>
            </a:r>
          </a:p>
          <a:p>
            <a:r>
              <a:rPr lang="nl-NL" dirty="0" smtClean="0"/>
              <a:t>Mogelijke invalshoeken/onderwerpen voor je essay zijn:</a:t>
            </a:r>
          </a:p>
          <a:p>
            <a:r>
              <a:rPr lang="nl-NL" dirty="0" smtClean="0"/>
              <a:t>- De ideologische aantrekkingskracht van de liberale democratie versus de loyaliteit aan</a:t>
            </a:r>
          </a:p>
          <a:p>
            <a:r>
              <a:rPr lang="nl-NL" dirty="0" smtClean="0"/>
              <a:t>een ‘beschaving’.</a:t>
            </a:r>
          </a:p>
          <a:p>
            <a:r>
              <a:rPr lang="nl-NL" dirty="0" smtClean="0"/>
              <a:t>- De vraag of de conflicten in de internationale politiek door ideologische verschillen</a:t>
            </a:r>
          </a:p>
          <a:p>
            <a:r>
              <a:rPr lang="nl-NL" dirty="0" smtClean="0"/>
              <a:t>dan wel door machtspolitieke belangen of culturele verschillen wordt bepaald.</a:t>
            </a:r>
          </a:p>
          <a:p>
            <a:r>
              <a:rPr lang="nl-NL" dirty="0" smtClean="0"/>
              <a:t>- De vraag of democratie zich laat opleggen of alleen organisch kan groeien.</a:t>
            </a:r>
          </a:p>
          <a:p>
            <a:r>
              <a:rPr lang="nl-NL" dirty="0" smtClean="0"/>
              <a:t>- De militaire interventies in Irak, Afghanistan, Libië en Mali</a:t>
            </a:r>
          </a:p>
          <a:p>
            <a:r>
              <a:rPr lang="nl-NL" dirty="0" smtClean="0"/>
              <a:t>- De aanslagen in de Verenigde Staten, Londen en Madrid</a:t>
            </a:r>
          </a:p>
          <a:p>
            <a:r>
              <a:rPr lang="nl-NL" dirty="0" smtClean="0"/>
              <a:t>- De reacties in het Westen op komst van niet-Westerse immigranten</a:t>
            </a:r>
          </a:p>
          <a:p>
            <a:r>
              <a:rPr lang="nl-NL" dirty="0" smtClean="0"/>
              <a:t>- De democratisering van Oost-Europa sinds 1989</a:t>
            </a:r>
            <a:endParaRPr lang="nl-NL" dirty="0"/>
          </a:p>
        </p:txBody>
      </p:sp>
    </p:spTree>
    <p:extLst>
      <p:ext uri="{BB962C8B-B14F-4D97-AF65-F5344CB8AC3E}">
        <p14:creationId xmlns:p14="http://schemas.microsoft.com/office/powerpoint/2010/main" val="860429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debat</a:t>
            </a:r>
            <a:endParaRPr lang="nl-NL" dirty="0"/>
          </a:p>
        </p:txBody>
      </p:sp>
      <p:sp>
        <p:nvSpPr>
          <p:cNvPr id="3" name="Tijdelijke aanduiding voor inhoud 2"/>
          <p:cNvSpPr>
            <a:spLocks noGrp="1"/>
          </p:cNvSpPr>
          <p:nvPr>
            <p:ph idx="1"/>
          </p:nvPr>
        </p:nvSpPr>
        <p:spPr/>
        <p:txBody>
          <a:bodyPr/>
          <a:lstStyle/>
          <a:p>
            <a:r>
              <a:rPr lang="nl-NL" dirty="0" smtClean="0"/>
              <a:t>Besluit van Rutte 1 Om Wilders te laten gedogen gaf PVV een machtspositie zonder verantwoordelijkheid te hoeven dragen. Noem argumenten voor en tegen gedoogsteun</a:t>
            </a:r>
            <a:endParaRPr lang="nl-NL" dirty="0"/>
          </a:p>
        </p:txBody>
      </p:sp>
    </p:spTree>
    <p:extLst>
      <p:ext uri="{BB962C8B-B14F-4D97-AF65-F5344CB8AC3E}">
        <p14:creationId xmlns:p14="http://schemas.microsoft.com/office/powerpoint/2010/main" val="3151669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smtClean="0"/>
              <a:t>VRAAG 4 [20]</a:t>
            </a:r>
          </a:p>
          <a:p>
            <a:r>
              <a:rPr lang="nl-NL" dirty="0" smtClean="0"/>
              <a:t>Omschrijf, lokaliseer en/of dateer (in ca. 50 woorden per begrip) de volgende begrippen:</a:t>
            </a:r>
          </a:p>
          <a:p>
            <a:r>
              <a:rPr lang="nl-NL" dirty="0" smtClean="0"/>
              <a:t>a. Destalinisatie [5]</a:t>
            </a:r>
          </a:p>
          <a:p>
            <a:r>
              <a:rPr lang="nl-NL" dirty="0" smtClean="0"/>
              <a:t>b. </a:t>
            </a:r>
            <a:r>
              <a:rPr lang="nl-NL" dirty="0" err="1" smtClean="0"/>
              <a:t>Appeasement</a:t>
            </a:r>
            <a:r>
              <a:rPr lang="nl-NL" dirty="0" smtClean="0"/>
              <a:t> [5]</a:t>
            </a:r>
          </a:p>
          <a:p>
            <a:r>
              <a:rPr lang="nl-NL" dirty="0" smtClean="0"/>
              <a:t>c. Nederlandse Unie [5]</a:t>
            </a:r>
          </a:p>
          <a:p>
            <a:r>
              <a:rPr lang="nl-NL" dirty="0" smtClean="0"/>
              <a:t>d. Michail </a:t>
            </a:r>
            <a:r>
              <a:rPr lang="nl-NL" dirty="0" err="1" smtClean="0"/>
              <a:t>Gorbatsjov</a:t>
            </a:r>
            <a:r>
              <a:rPr lang="nl-NL" dirty="0" smtClean="0"/>
              <a:t> [5</a:t>
            </a:r>
            <a:endParaRPr lang="nl-NL" dirty="0"/>
          </a:p>
        </p:txBody>
      </p:sp>
    </p:spTree>
    <p:extLst>
      <p:ext uri="{BB962C8B-B14F-4D97-AF65-F5344CB8AC3E}">
        <p14:creationId xmlns:p14="http://schemas.microsoft.com/office/powerpoint/2010/main" val="10656848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debat</a:t>
            </a:r>
            <a:endParaRPr lang="nl-NL" dirty="0"/>
          </a:p>
        </p:txBody>
      </p:sp>
      <p:sp>
        <p:nvSpPr>
          <p:cNvPr id="3" name="Tijdelijke aanduiding voor inhoud 2"/>
          <p:cNvSpPr>
            <a:spLocks noGrp="1"/>
          </p:cNvSpPr>
          <p:nvPr>
            <p:ph idx="1"/>
          </p:nvPr>
        </p:nvSpPr>
        <p:spPr/>
        <p:txBody>
          <a:bodyPr/>
          <a:lstStyle/>
          <a:p>
            <a:r>
              <a:rPr lang="nl-NL" dirty="0" smtClean="0"/>
              <a:t>Stelling Alle politiek is populistisch</a:t>
            </a:r>
          </a:p>
          <a:p>
            <a:endParaRPr lang="nl-NL" dirty="0"/>
          </a:p>
          <a:p>
            <a:r>
              <a:rPr lang="nl-NL" dirty="0" smtClean="0"/>
              <a:t>Wat is populisme?</a:t>
            </a:r>
            <a:endParaRPr lang="nl-NL" dirty="0"/>
          </a:p>
        </p:txBody>
      </p:sp>
    </p:spTree>
    <p:extLst>
      <p:ext uri="{BB962C8B-B14F-4D97-AF65-F5344CB8AC3E}">
        <p14:creationId xmlns:p14="http://schemas.microsoft.com/office/powerpoint/2010/main" val="4073322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Rooduyn</a:t>
            </a:r>
            <a:r>
              <a:rPr lang="nl-NL" dirty="0" smtClean="0"/>
              <a:t>: populisme</a:t>
            </a:r>
            <a:endParaRPr lang="nl-NL" dirty="0"/>
          </a:p>
        </p:txBody>
      </p:sp>
      <p:sp>
        <p:nvSpPr>
          <p:cNvPr id="3" name="Tijdelijke aanduiding voor inhoud 2"/>
          <p:cNvSpPr>
            <a:spLocks noGrp="1"/>
          </p:cNvSpPr>
          <p:nvPr>
            <p:ph idx="1"/>
          </p:nvPr>
        </p:nvSpPr>
        <p:spPr/>
        <p:txBody>
          <a:bodyPr>
            <a:normAutofit/>
          </a:bodyPr>
          <a:lstStyle/>
          <a:p>
            <a:r>
              <a:rPr lang="nl-NL" dirty="0" smtClean="0"/>
              <a:t> 1. ideologie het volk en centrale plaats toekennen </a:t>
            </a:r>
          </a:p>
          <a:p>
            <a:r>
              <a:rPr lang="nl-NL" dirty="0" smtClean="0"/>
              <a:t> 2. het volk homogeen is </a:t>
            </a:r>
          </a:p>
          <a:p>
            <a:r>
              <a:rPr lang="nl-NL" dirty="0" smtClean="0"/>
              <a:t>3.  het volk dat goed is tegenover een politieke elite die slecht is en corrupt </a:t>
            </a:r>
          </a:p>
          <a:p>
            <a:r>
              <a:rPr lang="nl-NL" dirty="0" smtClean="0"/>
              <a:t>4. de uitbuiting van het volk door de politieke elite het land in een ernstige politieke, economische en culturele crisis heeft gestort </a:t>
            </a:r>
          </a:p>
          <a:p>
            <a:endParaRPr lang="nl-NL" dirty="0"/>
          </a:p>
        </p:txBody>
      </p:sp>
    </p:spTree>
    <p:extLst>
      <p:ext uri="{BB962C8B-B14F-4D97-AF65-F5344CB8AC3E}">
        <p14:creationId xmlns:p14="http://schemas.microsoft.com/office/powerpoint/2010/main" val="1022478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Fennema: Populisme is ook democratisering</a:t>
            </a:r>
            <a:endParaRPr lang="nl-NL" dirty="0"/>
          </a:p>
        </p:txBody>
      </p:sp>
      <p:sp>
        <p:nvSpPr>
          <p:cNvPr id="3" name="Tijdelijke aanduiding voor inhoud 2"/>
          <p:cNvSpPr>
            <a:spLocks noGrp="1"/>
          </p:cNvSpPr>
          <p:nvPr>
            <p:ph idx="1"/>
          </p:nvPr>
        </p:nvSpPr>
        <p:spPr/>
        <p:txBody>
          <a:bodyPr/>
          <a:lstStyle/>
          <a:p>
            <a:r>
              <a:rPr lang="nl-NL" dirty="0" smtClean="0"/>
              <a:t>Opvattingen over immigratie/integratie, criminaliteit bij elite en laag opgeleiden lagen  aan het begin van de jaren negentig veel verder uiteen lagen dan in 2010. </a:t>
            </a:r>
          </a:p>
          <a:p>
            <a:r>
              <a:rPr lang="nl-NL" dirty="0" smtClean="0"/>
              <a:t>Grote uitzondering Europa</a:t>
            </a:r>
            <a:endParaRPr lang="nl-NL" dirty="0"/>
          </a:p>
        </p:txBody>
      </p:sp>
    </p:spTree>
    <p:extLst>
      <p:ext uri="{BB962C8B-B14F-4D97-AF65-F5344CB8AC3E}">
        <p14:creationId xmlns:p14="http://schemas.microsoft.com/office/powerpoint/2010/main" val="276614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debat</a:t>
            </a:r>
            <a:endParaRPr lang="nl-NL" dirty="0"/>
          </a:p>
        </p:txBody>
      </p:sp>
      <p:sp>
        <p:nvSpPr>
          <p:cNvPr id="3" name="Tijdelijke aanduiding voor inhoud 2"/>
          <p:cNvSpPr>
            <a:spLocks noGrp="1"/>
          </p:cNvSpPr>
          <p:nvPr>
            <p:ph idx="1"/>
          </p:nvPr>
        </p:nvSpPr>
        <p:spPr/>
        <p:txBody>
          <a:bodyPr/>
          <a:lstStyle/>
          <a:p>
            <a:r>
              <a:rPr lang="nl-NL" dirty="0" smtClean="0"/>
              <a:t>Terrorisme eist veel minder doden op dan het verkeer</a:t>
            </a:r>
            <a:endParaRPr lang="nl-NL" dirty="0"/>
          </a:p>
        </p:txBody>
      </p:sp>
    </p:spTree>
    <p:extLst>
      <p:ext uri="{BB962C8B-B14F-4D97-AF65-F5344CB8AC3E}">
        <p14:creationId xmlns:p14="http://schemas.microsoft.com/office/powerpoint/2010/main" val="2128981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verkiezingen</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Fortuyn doorbraak 6 maart 2002 Rotterdam, 35 %</a:t>
            </a:r>
          </a:p>
          <a:p>
            <a:r>
              <a:rPr lang="nl-NL" dirty="0" smtClean="0"/>
              <a:t>Mei 2002 moord Fortuyn</a:t>
            </a:r>
          </a:p>
          <a:p>
            <a:r>
              <a:rPr lang="nl-NL" dirty="0" smtClean="0"/>
              <a:t>Mei 2002, LPF 17 % stemmen, </a:t>
            </a:r>
          </a:p>
          <a:p>
            <a:r>
              <a:rPr lang="nl-NL" dirty="0" smtClean="0"/>
              <a:t>Balkenende I, duurt tot okt 2002</a:t>
            </a:r>
          </a:p>
          <a:p>
            <a:r>
              <a:rPr lang="nl-NL" dirty="0" smtClean="0"/>
              <a:t>Balkenende II, 2003-2006</a:t>
            </a:r>
          </a:p>
          <a:p>
            <a:r>
              <a:rPr lang="nl-NL" dirty="0" smtClean="0"/>
              <a:t>Nov 2004 Theo van Gogh vermoord</a:t>
            </a:r>
          </a:p>
          <a:p>
            <a:r>
              <a:rPr lang="nl-NL" dirty="0" smtClean="0"/>
              <a:t>2006 PVV 6 %, 2010 15 %</a:t>
            </a:r>
            <a:endParaRPr lang="nl-NL" dirty="0"/>
          </a:p>
        </p:txBody>
      </p:sp>
    </p:spTree>
    <p:extLst>
      <p:ext uri="{BB962C8B-B14F-4D97-AF65-F5344CB8AC3E}">
        <p14:creationId xmlns:p14="http://schemas.microsoft.com/office/powerpoint/2010/main" val="407119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verkiezingen</a:t>
            </a:r>
            <a:endParaRPr lang="nl-NL" dirty="0"/>
          </a:p>
        </p:txBody>
      </p:sp>
      <p:sp>
        <p:nvSpPr>
          <p:cNvPr id="3" name="Tijdelijke aanduiding voor inhoud 2"/>
          <p:cNvSpPr>
            <a:spLocks noGrp="1"/>
          </p:cNvSpPr>
          <p:nvPr>
            <p:ph idx="1"/>
          </p:nvPr>
        </p:nvSpPr>
        <p:spPr/>
        <p:txBody>
          <a:bodyPr/>
          <a:lstStyle/>
          <a:p>
            <a:r>
              <a:rPr lang="nl-NL" dirty="0" smtClean="0"/>
              <a:t>2010 VVD grootste met slechts 20 % stemmen</a:t>
            </a:r>
          </a:p>
          <a:p>
            <a:r>
              <a:rPr lang="nl-NL" dirty="0" err="1" smtClean="0"/>
              <a:t>Cda</a:t>
            </a:r>
            <a:r>
              <a:rPr lang="nl-NL" dirty="0" smtClean="0"/>
              <a:t>, </a:t>
            </a:r>
            <a:r>
              <a:rPr lang="nl-NL" dirty="0" err="1" smtClean="0"/>
              <a:t>pvda</a:t>
            </a:r>
            <a:r>
              <a:rPr lang="nl-NL" dirty="0" smtClean="0"/>
              <a:t> en VVS samen minder 55 %, 1980 82 %</a:t>
            </a:r>
          </a:p>
          <a:p>
            <a:r>
              <a:rPr lang="nl-NL" dirty="0" smtClean="0"/>
              <a:t>2010 15 % PVV (24 zetels, nu peilingen 27), CDA 13,5 %, PVDA 19,6 %, VVD 20,5 %, gedoogsteun Rutte 1</a:t>
            </a:r>
          </a:p>
          <a:p>
            <a:r>
              <a:rPr lang="nl-NL" dirty="0" smtClean="0"/>
              <a:t>2012 PVV 15, 4 %, PVDA 19,6 %,VVD 20,5 %</a:t>
            </a:r>
            <a:endParaRPr lang="nl-NL" dirty="0"/>
          </a:p>
        </p:txBody>
      </p:sp>
    </p:spTree>
    <p:extLst>
      <p:ext uri="{BB962C8B-B14F-4D97-AF65-F5344CB8AC3E}">
        <p14:creationId xmlns:p14="http://schemas.microsoft.com/office/powerpoint/2010/main" val="11539763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1042</TotalTime>
  <Words>1993</Words>
  <Application>Microsoft Office PowerPoint</Application>
  <PresentationFormat>Diavoorstelling (4:3)</PresentationFormat>
  <Paragraphs>166</Paragraphs>
  <Slides>30</Slides>
  <Notes>0</Notes>
  <HiddenSlides>0</HiddenSlides>
  <MMClips>0</MMClips>
  <ScaleCrop>false</ScaleCrop>
  <HeadingPairs>
    <vt:vector size="4" baseType="variant">
      <vt:variant>
        <vt:lpstr>Thema</vt:lpstr>
      </vt:variant>
      <vt:variant>
        <vt:i4>1</vt:i4>
      </vt:variant>
      <vt:variant>
        <vt:lpstr>Diatitels</vt:lpstr>
      </vt:variant>
      <vt:variant>
        <vt:i4>30</vt:i4>
      </vt:variant>
    </vt:vector>
  </HeadingPairs>
  <TitlesOfParts>
    <vt:vector size="31" baseType="lpstr">
      <vt:lpstr>Kantoorthema</vt:lpstr>
      <vt:lpstr>Eigentijdse geschiedenis week 7</vt:lpstr>
      <vt:lpstr>debat</vt:lpstr>
      <vt:lpstr>debat</vt:lpstr>
      <vt:lpstr>debat</vt:lpstr>
      <vt:lpstr>Rooduyn: populisme</vt:lpstr>
      <vt:lpstr>Fennema: Populisme is ook democratisering</vt:lpstr>
      <vt:lpstr>debat</vt:lpstr>
      <vt:lpstr>verkiezingen</vt:lpstr>
      <vt:lpstr>verkiezingen</vt:lpstr>
      <vt:lpstr>geschiedenis</vt:lpstr>
      <vt:lpstr>hartland</vt:lpstr>
      <vt:lpstr>PowerPoint-presentatie</vt:lpstr>
      <vt:lpstr>Fukuyama, end of history zomer 1989</vt:lpstr>
      <vt:lpstr>PowerPoint-presentatie</vt:lpstr>
      <vt:lpstr>In 20ste eeuw twee rivalen liberalisme</vt:lpstr>
      <vt:lpstr>Na economisch liberalisme kwam politiek liberalisme (Hegeliaans)</vt:lpstr>
      <vt:lpstr>Sovjet elite geloofde niet meer marx-leninisme</vt:lpstr>
      <vt:lpstr>2 andere rivalen liberalisme</vt:lpstr>
      <vt:lpstr>Stel marx. Leninisme &lt;</vt:lpstr>
      <vt:lpstr>Dood ideologie</vt:lpstr>
      <vt:lpstr>S. P. Huntington, Clash of Civilizations zomer 1993</vt:lpstr>
      <vt:lpstr>Huntington</vt:lpstr>
      <vt:lpstr>Tentamen vorig jaar</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Eigentijdse geschiedenis week 7</dc:title>
  <dc:creator>boekestijn</dc:creator>
  <cp:lastModifiedBy>boekestijn</cp:lastModifiedBy>
  <cp:revision>23</cp:revision>
  <dcterms:created xsi:type="dcterms:W3CDTF">2015-01-04T20:59:20Z</dcterms:created>
  <dcterms:modified xsi:type="dcterms:W3CDTF">2015-01-05T14:21:38Z</dcterms:modified>
</cp:coreProperties>
</file>