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0" r:id="rId6"/>
    <p:sldId id="260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5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82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11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4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3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77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7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74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9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45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7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8E76-80F2-4655-937B-6FF74B666482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B465-2744-444B-A941-2DDBA557B4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6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Hongaarse opstand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5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Anastas</a:t>
            </a:r>
            <a:r>
              <a:rPr lang="nl-NL" dirty="0" smtClean="0"/>
              <a:t> </a:t>
            </a:r>
            <a:r>
              <a:rPr lang="nl-NL" dirty="0" err="1" smtClean="0"/>
              <a:t>Mikoyan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878806"/>
            <a:ext cx="2794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6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Hardliner </a:t>
            </a:r>
            <a:r>
              <a:rPr lang="nl-NL" dirty="0" err="1" smtClean="0"/>
              <a:t>Mikhail</a:t>
            </a:r>
            <a:r>
              <a:rPr lang="nl-NL" dirty="0" smtClean="0"/>
              <a:t> </a:t>
            </a:r>
            <a:r>
              <a:rPr lang="nl-NL" dirty="0" err="1" smtClean="0"/>
              <a:t>Suslov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040731"/>
            <a:ext cx="279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6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Rusland - China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7356"/>
            <a:ext cx="6255862" cy="43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25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Divergerende belangen</a:t>
            </a:r>
          </a:p>
          <a:p>
            <a:r>
              <a:rPr lang="nl-NL" dirty="0" smtClean="0"/>
              <a:t>Verschillende ideologische interpretaties, </a:t>
            </a:r>
            <a:r>
              <a:rPr lang="nl-NL" dirty="0" err="1" smtClean="0"/>
              <a:t>peasant</a:t>
            </a:r>
            <a:r>
              <a:rPr lang="nl-NL" dirty="0" smtClean="0"/>
              <a:t> </a:t>
            </a:r>
            <a:r>
              <a:rPr lang="nl-NL" dirty="0" err="1" smtClean="0"/>
              <a:t>revolution</a:t>
            </a:r>
            <a:r>
              <a:rPr lang="nl-NL" dirty="0" smtClean="0"/>
              <a:t> (</a:t>
            </a:r>
            <a:r>
              <a:rPr lang="nl-NL" dirty="0"/>
              <a:t>C</a:t>
            </a:r>
            <a:r>
              <a:rPr lang="nl-NL" dirty="0" smtClean="0"/>
              <a:t>hina), Urban </a:t>
            </a:r>
            <a:r>
              <a:rPr lang="nl-NL" dirty="0" err="1" smtClean="0"/>
              <a:t>revolution</a:t>
            </a:r>
            <a:r>
              <a:rPr lang="nl-NL" dirty="0" smtClean="0"/>
              <a:t> (Stalin)</a:t>
            </a:r>
          </a:p>
          <a:p>
            <a:r>
              <a:rPr lang="nl-NL" dirty="0" smtClean="0"/>
              <a:t>Mao was tegen vreedzame </a:t>
            </a:r>
            <a:r>
              <a:rPr lang="nl-NL" dirty="0" err="1" smtClean="0"/>
              <a:t>coexistentie</a:t>
            </a:r>
            <a:r>
              <a:rPr lang="nl-NL" dirty="0" smtClean="0"/>
              <a:t>, voor wereld communisme</a:t>
            </a:r>
          </a:p>
          <a:p>
            <a:r>
              <a:rPr lang="nl-NL" dirty="0" smtClean="0"/>
              <a:t>Mao was oneens </a:t>
            </a:r>
            <a:r>
              <a:rPr lang="nl-NL" dirty="0" err="1" smtClean="0"/>
              <a:t>Chroetsjov</a:t>
            </a:r>
            <a:r>
              <a:rPr lang="nl-NL" dirty="0" smtClean="0"/>
              <a:t> over destalinisatie</a:t>
            </a:r>
          </a:p>
          <a:p>
            <a:r>
              <a:rPr lang="nl-NL" dirty="0" smtClean="0"/>
              <a:t>1961 breuk</a:t>
            </a:r>
          </a:p>
          <a:p>
            <a:r>
              <a:rPr lang="nl-NL" dirty="0" smtClean="0"/>
              <a:t>1971 toenadering China – VS</a:t>
            </a:r>
          </a:p>
          <a:p>
            <a:r>
              <a:rPr lang="nl-NL" dirty="0" smtClean="0"/>
              <a:t>Pas 1989 toenadering China- Rusland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05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1969 border war China-USSR, toenadering VS-China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412206"/>
            <a:ext cx="37465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0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Juni 1956 Poznan</a:t>
            </a:r>
          </a:p>
          <a:p>
            <a:r>
              <a:rPr lang="nl-NL" dirty="0" smtClean="0"/>
              <a:t>23 oktober vreedzame opstand, Gero volkshaat, Stalin monument &lt;, </a:t>
            </a:r>
            <a:r>
              <a:rPr lang="nl-NL" dirty="0" err="1" smtClean="0"/>
              <a:t>Hongarse</a:t>
            </a:r>
            <a:r>
              <a:rPr lang="nl-NL" dirty="0" smtClean="0"/>
              <a:t> leger geeft wapens aan opstandelingen, aanval op geheime politie</a:t>
            </a:r>
          </a:p>
          <a:p>
            <a:r>
              <a:rPr lang="nl-NL" dirty="0" smtClean="0"/>
              <a:t>USSR leger trekt zich terug uit Boedapest</a:t>
            </a:r>
          </a:p>
          <a:p>
            <a:r>
              <a:rPr lang="nl-NL" dirty="0" smtClean="0"/>
              <a:t>24 okt Hongaarse reg. Vraagt Russen om hulp, parlement bestormd, </a:t>
            </a:r>
            <a:r>
              <a:rPr lang="nl-NL" dirty="0" err="1" smtClean="0"/>
              <a:t>Nagy</a:t>
            </a:r>
            <a:r>
              <a:rPr lang="nl-NL" dirty="0" smtClean="0"/>
              <a:t> premier, neutraliteit</a:t>
            </a:r>
          </a:p>
          <a:p>
            <a:r>
              <a:rPr lang="nl-NL" dirty="0" smtClean="0"/>
              <a:t>28 okt tot 4 november niet gevochten</a:t>
            </a:r>
          </a:p>
          <a:p>
            <a:r>
              <a:rPr lang="nl-NL" dirty="0" smtClean="0"/>
              <a:t>4 november Russische inval, 17 divisies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548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23 oktober presidium, 10 van 12 stemmen voor USSR troepen, alleen </a:t>
            </a:r>
            <a:r>
              <a:rPr lang="nl-NL" dirty="0" err="1" smtClean="0"/>
              <a:t>Mikoyan</a:t>
            </a:r>
            <a:r>
              <a:rPr lang="nl-NL" dirty="0" smtClean="0"/>
              <a:t> tegen, verzoek van Gero</a:t>
            </a:r>
          </a:p>
          <a:p>
            <a:r>
              <a:rPr lang="nl-NL" dirty="0" smtClean="0"/>
              <a:t>24 oktober </a:t>
            </a:r>
            <a:r>
              <a:rPr lang="nl-NL" dirty="0" err="1" smtClean="0"/>
              <a:t>Mikoyan</a:t>
            </a:r>
            <a:r>
              <a:rPr lang="nl-NL" dirty="0" smtClean="0"/>
              <a:t> </a:t>
            </a:r>
            <a:r>
              <a:rPr lang="nl-NL" dirty="0" err="1" smtClean="0"/>
              <a:t>Suslov</a:t>
            </a:r>
            <a:r>
              <a:rPr lang="nl-NL" dirty="0" smtClean="0"/>
              <a:t>, Hongaren hadden gelijk moeten schieten, Hongarije neutraal </a:t>
            </a:r>
            <a:r>
              <a:rPr lang="nl-NL" dirty="0" err="1" smtClean="0"/>
              <a:t>Nagy</a:t>
            </a:r>
            <a:endParaRPr lang="nl-NL" dirty="0" smtClean="0"/>
          </a:p>
          <a:p>
            <a:r>
              <a:rPr lang="nl-NL" dirty="0" smtClean="0"/>
              <a:t>27 oktober: </a:t>
            </a:r>
            <a:r>
              <a:rPr lang="nl-NL" dirty="0" err="1" smtClean="0"/>
              <a:t>Mikoyan</a:t>
            </a:r>
            <a:r>
              <a:rPr lang="nl-NL" dirty="0" smtClean="0"/>
              <a:t> Hongaren vragen om meer USSR troepen, </a:t>
            </a:r>
            <a:r>
              <a:rPr lang="nl-NL" dirty="0" err="1" smtClean="0"/>
              <a:t>Nagy</a:t>
            </a:r>
            <a:r>
              <a:rPr lang="nl-NL" dirty="0" smtClean="0"/>
              <a:t> onwel</a:t>
            </a:r>
          </a:p>
          <a:p>
            <a:r>
              <a:rPr lang="nl-NL" dirty="0" smtClean="0"/>
              <a:t>28 oktober KGB aan </a:t>
            </a:r>
            <a:r>
              <a:rPr lang="nl-NL" dirty="0" err="1" smtClean="0"/>
              <a:t>Mikoyan</a:t>
            </a:r>
            <a:r>
              <a:rPr lang="nl-NL" dirty="0" smtClean="0"/>
              <a:t>, Westen gaat aanvallen</a:t>
            </a:r>
          </a:p>
          <a:p>
            <a:r>
              <a:rPr lang="nl-NL" dirty="0" smtClean="0"/>
              <a:t>1 november, </a:t>
            </a:r>
            <a:r>
              <a:rPr lang="nl-NL" dirty="0" err="1" smtClean="0"/>
              <a:t>Mikoyan</a:t>
            </a:r>
            <a:r>
              <a:rPr lang="nl-NL" dirty="0" smtClean="0"/>
              <a:t> minderheidsstandpunt: geweldloze oplossing, </a:t>
            </a:r>
            <a:r>
              <a:rPr lang="nl-NL" dirty="0" err="1" smtClean="0"/>
              <a:t>Suslov</a:t>
            </a:r>
            <a:r>
              <a:rPr lang="nl-NL" dirty="0" smtClean="0"/>
              <a:t> en rest tegen</a:t>
            </a:r>
          </a:p>
          <a:p>
            <a:r>
              <a:rPr lang="nl-NL" dirty="0" err="1" smtClean="0"/>
              <a:t>Suslov</a:t>
            </a:r>
            <a:r>
              <a:rPr lang="nl-NL" dirty="0" smtClean="0"/>
              <a:t> </a:t>
            </a:r>
            <a:r>
              <a:rPr lang="nl-NL" dirty="0" err="1" smtClean="0"/>
              <a:t>Nagy</a:t>
            </a:r>
            <a:r>
              <a:rPr lang="nl-NL" dirty="0" smtClean="0"/>
              <a:t> is sound, </a:t>
            </a:r>
            <a:r>
              <a:rPr lang="nl-NL" dirty="0" err="1" smtClean="0"/>
              <a:t>Serov</a:t>
            </a:r>
            <a:r>
              <a:rPr lang="nl-NL" dirty="0" smtClean="0"/>
              <a:t> niet sound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45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november </a:t>
            </a:r>
            <a:r>
              <a:rPr lang="nl-NL" dirty="0" err="1" smtClean="0"/>
              <a:t>Nagy</a:t>
            </a:r>
            <a:r>
              <a:rPr lang="nl-NL" dirty="0" smtClean="0"/>
              <a:t> uit Warschaupact, VN, neutraal</a:t>
            </a:r>
          </a:p>
          <a:p>
            <a:r>
              <a:rPr lang="nl-NL" dirty="0" smtClean="0"/>
              <a:t> 1 nov Sessie met </a:t>
            </a:r>
            <a:r>
              <a:rPr lang="nl-NL" dirty="0" err="1" smtClean="0"/>
              <a:t>Andropov</a:t>
            </a:r>
            <a:r>
              <a:rPr lang="nl-NL" dirty="0" smtClean="0"/>
              <a:t>, </a:t>
            </a:r>
            <a:r>
              <a:rPr lang="nl-NL" dirty="0" err="1" smtClean="0"/>
              <a:t>Nagy</a:t>
            </a:r>
            <a:r>
              <a:rPr lang="nl-NL" dirty="0" smtClean="0"/>
              <a:t> hoopt door te dreigen dat USSR leger &lt;, foute inschatting</a:t>
            </a:r>
          </a:p>
          <a:p>
            <a:r>
              <a:rPr lang="nl-NL" dirty="0" smtClean="0"/>
              <a:t>1 nov presidium, </a:t>
            </a:r>
            <a:r>
              <a:rPr lang="nl-NL" dirty="0" err="1" smtClean="0"/>
              <a:t>Serov</a:t>
            </a:r>
            <a:r>
              <a:rPr lang="nl-NL" dirty="0" smtClean="0"/>
              <a:t>, </a:t>
            </a:r>
            <a:r>
              <a:rPr lang="nl-NL" dirty="0" err="1" smtClean="0"/>
              <a:t>Nagy</a:t>
            </a:r>
            <a:r>
              <a:rPr lang="nl-NL" dirty="0" smtClean="0"/>
              <a:t> was </a:t>
            </a:r>
            <a:r>
              <a:rPr lang="nl-NL" dirty="0" err="1" smtClean="0"/>
              <a:t>connected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rebels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049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counterfactual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Stel dat </a:t>
            </a:r>
            <a:r>
              <a:rPr lang="nl-NL" dirty="0" err="1" smtClean="0"/>
              <a:t>Nagy</a:t>
            </a:r>
            <a:r>
              <a:rPr lang="nl-NL" dirty="0" smtClean="0"/>
              <a:t> niet zijn eisen had gesteld om uit Warschaupact te gaan en meerpartijenstelsel te introduceren?</a:t>
            </a:r>
          </a:p>
        </p:txBody>
      </p:sp>
    </p:spTree>
    <p:extLst>
      <p:ext uri="{BB962C8B-B14F-4D97-AF65-F5344CB8AC3E}">
        <p14:creationId xmlns:p14="http://schemas.microsoft.com/office/powerpoint/2010/main" val="151539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Collegestof week 6</a:t>
            </a:r>
            <a:br>
              <a:rPr lang="nl-NL" dirty="0" smtClean="0"/>
            </a:br>
            <a:r>
              <a:rPr lang="nl-NL" dirty="0" err="1" smtClean="0"/>
              <a:t>Gaddis</a:t>
            </a:r>
            <a:r>
              <a:rPr lang="nl-NL" dirty="0" smtClean="0"/>
              <a:t> versus </a:t>
            </a:r>
            <a:r>
              <a:rPr lang="nl-NL" dirty="0" err="1" smtClean="0"/>
              <a:t>Judt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Old </a:t>
            </a:r>
            <a:r>
              <a:rPr lang="nl-NL" dirty="0" err="1" smtClean="0"/>
              <a:t>Cold</a:t>
            </a:r>
            <a:r>
              <a:rPr lang="nl-NL" dirty="0" smtClean="0"/>
              <a:t> War </a:t>
            </a:r>
            <a:r>
              <a:rPr lang="nl-NL" dirty="0" err="1" smtClean="0"/>
              <a:t>history</a:t>
            </a:r>
            <a:r>
              <a:rPr lang="nl-NL" dirty="0" smtClean="0"/>
              <a:t>:</a:t>
            </a:r>
          </a:p>
          <a:p>
            <a:r>
              <a:rPr lang="nl-NL" dirty="0" smtClean="0"/>
              <a:t>1. </a:t>
            </a:r>
            <a:r>
              <a:rPr lang="nl-NL" dirty="0" err="1" smtClean="0"/>
              <a:t>orthdox</a:t>
            </a:r>
            <a:endParaRPr lang="nl-NL" dirty="0" smtClean="0"/>
          </a:p>
          <a:p>
            <a:r>
              <a:rPr lang="nl-NL" dirty="0" smtClean="0"/>
              <a:t>2. revisionist</a:t>
            </a:r>
          </a:p>
          <a:p>
            <a:r>
              <a:rPr lang="nl-NL" dirty="0" smtClean="0"/>
              <a:t>3. post-revisionist</a:t>
            </a:r>
          </a:p>
          <a:p>
            <a:r>
              <a:rPr lang="nl-NL" dirty="0" smtClean="0"/>
              <a:t>4. corporatist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0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Empire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coercion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Anti-communistische</a:t>
            </a:r>
            <a:r>
              <a:rPr lang="nl-NL" dirty="0" smtClean="0"/>
              <a:t> partijen na 1945 werden in Oost-Europa &lt;, Hongaarse </a:t>
            </a:r>
            <a:r>
              <a:rPr lang="nl-NL" dirty="0" err="1" smtClean="0"/>
              <a:t>commun</a:t>
            </a:r>
            <a:r>
              <a:rPr lang="nl-NL" dirty="0" smtClean="0"/>
              <a:t>. Partij nov 1945 17 % stemmen</a:t>
            </a:r>
          </a:p>
          <a:p>
            <a:r>
              <a:rPr lang="nl-NL" dirty="0" smtClean="0"/>
              <a:t>COMECON, WARSCHAUPACT in dienst van communistische partij hegemonie</a:t>
            </a:r>
          </a:p>
          <a:p>
            <a:r>
              <a:rPr lang="nl-NL" dirty="0" smtClean="0"/>
              <a:t>USSR heeft 20 miljoen Russen verloren in strijd met </a:t>
            </a:r>
            <a:r>
              <a:rPr lang="nl-NL" dirty="0" err="1" smtClean="0"/>
              <a:t>Nazis</a:t>
            </a:r>
            <a:endParaRPr lang="nl-NL" dirty="0" smtClean="0"/>
          </a:p>
          <a:p>
            <a:r>
              <a:rPr lang="nl-NL" dirty="0" smtClean="0"/>
              <a:t>Hongarije collaboreerde </a:t>
            </a:r>
            <a:r>
              <a:rPr lang="nl-NL" dirty="0" err="1" smtClean="0"/>
              <a:t>Nazis</a:t>
            </a:r>
            <a:endParaRPr lang="nl-NL" dirty="0" smtClean="0"/>
          </a:p>
          <a:p>
            <a:r>
              <a:rPr lang="nl-NL" dirty="0" smtClean="0"/>
              <a:t>Stalin hoopte dat </a:t>
            </a:r>
            <a:r>
              <a:rPr lang="nl-NL" dirty="0" err="1" smtClean="0"/>
              <a:t>commun</a:t>
            </a:r>
            <a:r>
              <a:rPr lang="nl-NL" dirty="0" smtClean="0"/>
              <a:t>. O. Europa Duitsers zou aantrekken (</a:t>
            </a:r>
            <a:r>
              <a:rPr lang="nl-NL" dirty="0" err="1" smtClean="0"/>
              <a:t>Gaddis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51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</a:t>
            </a:r>
            <a:r>
              <a:rPr lang="nl-NL" dirty="0" err="1" smtClean="0"/>
              <a:t>Cold</a:t>
            </a:r>
            <a:r>
              <a:rPr lang="nl-NL" dirty="0" smtClean="0"/>
              <a:t> War </a:t>
            </a:r>
            <a:r>
              <a:rPr lang="nl-NL" dirty="0" err="1" smtClean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te weinig Russische bronnen</a:t>
            </a:r>
          </a:p>
          <a:p>
            <a:r>
              <a:rPr lang="nl-NL" dirty="0" smtClean="0"/>
              <a:t>2. weet niet hoe het afloopt</a:t>
            </a:r>
          </a:p>
          <a:p>
            <a:r>
              <a:rPr lang="nl-NL" dirty="0" smtClean="0"/>
              <a:t>3. nadruk op belangen, veronachtzaming ideeën, realisten richten zich op belangen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14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New </a:t>
            </a:r>
            <a:r>
              <a:rPr lang="nl-NL" dirty="0" err="1" smtClean="0"/>
              <a:t>cold</a:t>
            </a:r>
            <a:r>
              <a:rPr lang="nl-NL" dirty="0" smtClean="0"/>
              <a:t> war </a:t>
            </a:r>
            <a:r>
              <a:rPr lang="nl-NL" dirty="0" err="1" smtClean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Multiarchivaal</a:t>
            </a:r>
            <a:endParaRPr lang="nl-NL" dirty="0" smtClean="0"/>
          </a:p>
          <a:p>
            <a:r>
              <a:rPr lang="nl-NL" dirty="0" smtClean="0"/>
              <a:t>Kennis van begin en afloop, discrete episode, comparatief kader</a:t>
            </a:r>
          </a:p>
          <a:p>
            <a:r>
              <a:rPr lang="nl-NL" dirty="0" smtClean="0"/>
              <a:t>Aandacht voor </a:t>
            </a:r>
            <a:r>
              <a:rPr lang="nl-NL" dirty="0" err="1" smtClean="0"/>
              <a:t>ideeen</a:t>
            </a:r>
            <a:r>
              <a:rPr lang="nl-NL" dirty="0" smtClean="0"/>
              <a:t> want 1989 kan niet worden verklaard door militair verlies of economische deconfiture maar door </a:t>
            </a:r>
            <a:r>
              <a:rPr lang="nl-NL" dirty="0" err="1" smtClean="0"/>
              <a:t>ideeen</a:t>
            </a:r>
            <a:r>
              <a:rPr lang="nl-NL" dirty="0" smtClean="0"/>
              <a:t>, legitimiteitscrisis</a:t>
            </a:r>
          </a:p>
          <a:p>
            <a:r>
              <a:rPr lang="nl-NL" dirty="0" smtClean="0"/>
              <a:t>Terug naar normale manier van geschiedschrijving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47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Gaddis</a:t>
            </a:r>
            <a:r>
              <a:rPr lang="nl-NL" dirty="0" smtClean="0"/>
              <a:t> hypothesen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1. diversificatie van macht was belangrijker dan machtsevenwicht</a:t>
            </a:r>
          </a:p>
          <a:p>
            <a:r>
              <a:rPr lang="nl-NL" dirty="0" smtClean="0"/>
              <a:t>Old </a:t>
            </a:r>
            <a:r>
              <a:rPr lang="nl-NL" dirty="0" err="1" smtClean="0"/>
              <a:t>cold</a:t>
            </a:r>
            <a:r>
              <a:rPr lang="nl-NL" dirty="0" smtClean="0"/>
              <a:t> war </a:t>
            </a:r>
            <a:r>
              <a:rPr lang="nl-NL" dirty="0" err="1" smtClean="0"/>
              <a:t>history</a:t>
            </a:r>
            <a:r>
              <a:rPr lang="nl-NL" dirty="0" smtClean="0"/>
              <a:t>: </a:t>
            </a:r>
            <a:r>
              <a:rPr lang="nl-NL" dirty="0" err="1" smtClean="0"/>
              <a:t>multi</a:t>
            </a:r>
            <a:r>
              <a:rPr lang="nl-NL" dirty="0" smtClean="0"/>
              <a:t> naar bipolair</a:t>
            </a:r>
          </a:p>
          <a:p>
            <a:r>
              <a:rPr lang="nl-NL" dirty="0" smtClean="0"/>
              <a:t>Dus realisten: alleen machtsevenwicht leidt tot vrede</a:t>
            </a:r>
          </a:p>
          <a:p>
            <a:r>
              <a:rPr lang="nl-NL" dirty="0" smtClean="0"/>
              <a:t>Echter: einde KO was niet gevolg van militaire kracht, SU &lt; terwijl wapens intact waren</a:t>
            </a:r>
          </a:p>
          <a:p>
            <a:r>
              <a:rPr lang="nl-NL" dirty="0" smtClean="0"/>
              <a:t>Int. Systeem </a:t>
            </a:r>
            <a:r>
              <a:rPr lang="nl-NL" dirty="0" err="1" smtClean="0"/>
              <a:t>multidimensioneel</a:t>
            </a:r>
            <a:r>
              <a:rPr lang="nl-NL" dirty="0" smtClean="0"/>
              <a:t>, SU </a:t>
            </a:r>
            <a:r>
              <a:rPr lang="nl-NL" dirty="0" err="1" smtClean="0"/>
              <a:t>monodimensioneel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25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Gaddis</a:t>
            </a:r>
            <a:r>
              <a:rPr lang="nl-NL" dirty="0" smtClean="0"/>
              <a:t> hypothese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USA en SU bezaten verschillende </a:t>
            </a:r>
            <a:r>
              <a:rPr lang="nl-NL" dirty="0" err="1" smtClean="0"/>
              <a:t>empires</a:t>
            </a:r>
            <a:endParaRPr lang="nl-NL" dirty="0" smtClean="0"/>
          </a:p>
          <a:p>
            <a:r>
              <a:rPr lang="nl-NL" dirty="0" smtClean="0"/>
              <a:t>USA intentioneel of niet intentioneel rijk, beide gevallen geloofwaardigheid cruciaal</a:t>
            </a:r>
          </a:p>
          <a:p>
            <a:r>
              <a:rPr lang="nl-NL" dirty="0" smtClean="0"/>
              <a:t>Stalin wachtte </a:t>
            </a:r>
            <a:r>
              <a:rPr lang="nl-NL" dirty="0" err="1" smtClean="0"/>
              <a:t>inivitatie</a:t>
            </a:r>
            <a:r>
              <a:rPr lang="nl-NL" dirty="0" smtClean="0"/>
              <a:t> DTSL en Japan, kwam niet, SU overschatte loyaliteit</a:t>
            </a:r>
          </a:p>
          <a:p>
            <a:r>
              <a:rPr lang="nl-NL" dirty="0" smtClean="0"/>
              <a:t>VS onderschatte loyaliteit NAVO partners aan VS</a:t>
            </a:r>
          </a:p>
          <a:p>
            <a:r>
              <a:rPr lang="nl-NL" dirty="0" smtClean="0"/>
              <a:t>VS rijk kende minder fricties dan SU 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86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Gaddis</a:t>
            </a:r>
            <a:r>
              <a:rPr lang="nl-NL" dirty="0" smtClean="0"/>
              <a:t> hypothese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 zag de KO als strijd tussen goed en kwaad</a:t>
            </a:r>
          </a:p>
          <a:p>
            <a:r>
              <a:rPr lang="nl-NL" dirty="0" smtClean="0"/>
              <a:t>De Duitsers kozen voor VS en niet SU</a:t>
            </a:r>
          </a:p>
          <a:p>
            <a:r>
              <a:rPr lang="nl-NL" dirty="0" smtClean="0"/>
              <a:t>Rode leger verkrachtte 2 miljoen Duitse vrouwen 1945-46</a:t>
            </a:r>
          </a:p>
          <a:p>
            <a:r>
              <a:rPr lang="nl-NL" dirty="0" smtClean="0"/>
              <a:t>Duitsers stemden met hun voeten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15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Gaddis</a:t>
            </a:r>
            <a:r>
              <a:rPr lang="nl-NL" dirty="0" smtClean="0"/>
              <a:t> hypothese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Democratie is beter in onderhouden coalities dan autocratie</a:t>
            </a:r>
          </a:p>
          <a:p>
            <a:r>
              <a:rPr lang="nl-NL" dirty="0" err="1" smtClean="0"/>
              <a:t>Kennan</a:t>
            </a:r>
            <a:r>
              <a:rPr lang="nl-NL" dirty="0" smtClean="0"/>
              <a:t>/</a:t>
            </a:r>
            <a:r>
              <a:rPr lang="nl-NL" dirty="0" err="1" smtClean="0"/>
              <a:t>Lippmann</a:t>
            </a:r>
            <a:r>
              <a:rPr lang="nl-NL" dirty="0" smtClean="0"/>
              <a:t>/</a:t>
            </a:r>
            <a:r>
              <a:rPr lang="nl-NL" dirty="0" err="1" smtClean="0"/>
              <a:t>Morgenthau</a:t>
            </a:r>
            <a:r>
              <a:rPr lang="nl-NL" dirty="0" smtClean="0"/>
              <a:t>/</a:t>
            </a:r>
            <a:r>
              <a:rPr lang="nl-NL" dirty="0" err="1" smtClean="0"/>
              <a:t>Carr</a:t>
            </a:r>
            <a:r>
              <a:rPr lang="nl-NL" dirty="0" smtClean="0"/>
              <a:t> : democratie kan alleen overleven met Realpolitik</a:t>
            </a:r>
          </a:p>
          <a:p>
            <a:r>
              <a:rPr lang="nl-NL" dirty="0" smtClean="0"/>
              <a:t>Ambivalentie </a:t>
            </a:r>
            <a:r>
              <a:rPr lang="nl-NL" dirty="0" err="1" smtClean="0"/>
              <a:t>Kennan</a:t>
            </a:r>
            <a:r>
              <a:rPr lang="nl-NL" dirty="0" smtClean="0"/>
              <a:t>: indamming kan alleen werken als VS niet gaat lijken op SU, dus democratisch</a:t>
            </a:r>
          </a:p>
          <a:p>
            <a:r>
              <a:rPr lang="nl-NL" dirty="0" smtClean="0"/>
              <a:t>Japan en DTSL werden </a:t>
            </a:r>
            <a:r>
              <a:rPr lang="nl-NL" dirty="0" err="1" smtClean="0"/>
              <a:t>democratieen</a:t>
            </a:r>
            <a:endParaRPr lang="nl-NL" dirty="0" smtClean="0"/>
          </a:p>
          <a:p>
            <a:r>
              <a:rPr lang="nl-NL" dirty="0" err="1" smtClean="0"/>
              <a:t>Navo</a:t>
            </a:r>
            <a:r>
              <a:rPr lang="nl-NL" dirty="0" smtClean="0"/>
              <a:t> partners kregen ook invloed</a:t>
            </a:r>
          </a:p>
          <a:p>
            <a:r>
              <a:rPr lang="nl-NL" dirty="0" smtClean="0"/>
              <a:t>SU partners niet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16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Hypothese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 contrast met democratisch realisme bevorderde marxist-leninisme autoritair romanticisme</a:t>
            </a:r>
          </a:p>
          <a:p>
            <a:r>
              <a:rPr lang="nl-NL" dirty="0" smtClean="0"/>
              <a:t>Kissinger: Hitler ideologie bepaalde doelen, Stalin andersom</a:t>
            </a:r>
          </a:p>
          <a:p>
            <a:r>
              <a:rPr lang="nl-NL" dirty="0" smtClean="0"/>
              <a:t>Maar nieuwe bronnen: ideologie bepaalde doelen, collectivisering werkte niet toch gingen zij er mee door</a:t>
            </a:r>
          </a:p>
          <a:p>
            <a:r>
              <a:rPr lang="nl-NL" dirty="0" smtClean="0"/>
              <a:t>Stalin geloofde dat volgende oorlog in kapitalistische wereld zou plaatsvinden, gebeurde niet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300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Mao wantrouwde VS en vertrouwde SU, accepteerde </a:t>
            </a:r>
            <a:r>
              <a:rPr lang="nl-NL" dirty="0" err="1" smtClean="0"/>
              <a:t>unequal</a:t>
            </a:r>
            <a:r>
              <a:rPr lang="nl-NL" dirty="0" smtClean="0"/>
              <a:t> </a:t>
            </a:r>
            <a:r>
              <a:rPr lang="nl-NL" dirty="0" err="1" smtClean="0"/>
              <a:t>treaty</a:t>
            </a:r>
            <a:endParaRPr lang="nl-NL" dirty="0" smtClean="0"/>
          </a:p>
          <a:p>
            <a:r>
              <a:rPr lang="nl-NL" dirty="0" smtClean="0"/>
              <a:t>Enorme Chinese verliezen Koreaanse oorlog</a:t>
            </a:r>
          </a:p>
          <a:p>
            <a:r>
              <a:rPr lang="nl-NL" dirty="0" smtClean="0"/>
              <a:t>Stalin steunde Chinese steun aan opstandelingen en Noord-Koreaanse aanval op </a:t>
            </a:r>
            <a:r>
              <a:rPr lang="nl-NL" dirty="0" err="1" smtClean="0"/>
              <a:t>Zuidkorea</a:t>
            </a:r>
            <a:endParaRPr lang="nl-NL" dirty="0" smtClean="0"/>
          </a:p>
          <a:p>
            <a:r>
              <a:rPr lang="nl-NL" dirty="0" smtClean="0"/>
              <a:t>SU steunde </a:t>
            </a:r>
            <a:r>
              <a:rPr lang="nl-NL" dirty="0" err="1" smtClean="0"/>
              <a:t>Castro</a:t>
            </a:r>
            <a:r>
              <a:rPr lang="nl-NL" dirty="0" smtClean="0"/>
              <a:t> in Cuba, terwijl dat gebied onverdedigbaar is</a:t>
            </a:r>
          </a:p>
          <a:p>
            <a:r>
              <a:rPr lang="nl-NL" dirty="0" smtClean="0"/>
              <a:t>Kissinger had gelijk Hitler, Stalin was echter ook ideoloog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43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Hypothese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VS had alles: </a:t>
            </a:r>
            <a:r>
              <a:rPr lang="nl-NL" dirty="0" err="1" smtClean="0"/>
              <a:t>multidimensioneel</a:t>
            </a:r>
            <a:r>
              <a:rPr lang="nl-NL" dirty="0" smtClean="0"/>
              <a:t>, samenwerking, moraal, realisme, waarom duurde KO zo lang?</a:t>
            </a:r>
          </a:p>
          <a:p>
            <a:r>
              <a:rPr lang="nl-NL" dirty="0" smtClean="0"/>
              <a:t>Kernwapens </a:t>
            </a:r>
            <a:r>
              <a:rPr lang="nl-NL" dirty="0" err="1" smtClean="0"/>
              <a:t>exchanged</a:t>
            </a:r>
            <a:r>
              <a:rPr lang="nl-NL" dirty="0" smtClean="0"/>
              <a:t> </a:t>
            </a:r>
            <a:r>
              <a:rPr lang="nl-NL" dirty="0" err="1" smtClean="0"/>
              <a:t>destructiveness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duration</a:t>
            </a:r>
            <a:endParaRPr lang="nl-NL" dirty="0" smtClean="0"/>
          </a:p>
          <a:p>
            <a:r>
              <a:rPr lang="nl-NL" dirty="0" smtClean="0"/>
              <a:t>1960 was USSR </a:t>
            </a:r>
            <a:r>
              <a:rPr lang="nl-NL" dirty="0" err="1" smtClean="0"/>
              <a:t>monodimensioneel</a:t>
            </a:r>
            <a:r>
              <a:rPr lang="nl-NL" dirty="0" smtClean="0"/>
              <a:t>, duurde nog 30 jaar vanwege kernwapens, 1970 pariteit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467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Hypothese 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Schuldvraag</a:t>
            </a:r>
          </a:p>
          <a:p>
            <a:r>
              <a:rPr lang="nl-NL" dirty="0" smtClean="0"/>
              <a:t>Zo lang Stalin aan macht was, was KO onvermijdelijk</a:t>
            </a:r>
          </a:p>
          <a:p>
            <a:r>
              <a:rPr lang="nl-NL" dirty="0" smtClean="0"/>
              <a:t>Persoonlijkheid van autocraat is cruciaal</a:t>
            </a:r>
          </a:p>
          <a:p>
            <a:r>
              <a:rPr lang="nl-NL" dirty="0" smtClean="0"/>
              <a:t>Destalinisatie lukte maar half, er was geen andere methode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09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Lazlo</a:t>
            </a:r>
            <a:r>
              <a:rPr lang="nl-NL" dirty="0" smtClean="0"/>
              <a:t> </a:t>
            </a:r>
            <a:r>
              <a:rPr lang="nl-NL" dirty="0" err="1" smtClean="0"/>
              <a:t>Bohri</a:t>
            </a:r>
            <a:r>
              <a:rPr lang="nl-NL" dirty="0" smtClean="0"/>
              <a:t>, belang van Hongarije voor USSR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Bufferzone tegen het Amerikaanse Europa</a:t>
            </a:r>
          </a:p>
          <a:p>
            <a:r>
              <a:rPr lang="nl-NL" dirty="0" smtClean="0"/>
              <a:t>Hongarije heeft uranium en andere grondstoffen voor USSR</a:t>
            </a:r>
          </a:p>
          <a:p>
            <a:r>
              <a:rPr lang="nl-NL" dirty="0" smtClean="0"/>
              <a:t>Hongaarse herstelbetalingen USSR, 1,3 miljard dollar tot 1956</a:t>
            </a:r>
          </a:p>
          <a:p>
            <a:r>
              <a:rPr lang="nl-NL" dirty="0" smtClean="0"/>
              <a:t>Groot deel USSR leger in Hongarije</a:t>
            </a:r>
          </a:p>
          <a:p>
            <a:r>
              <a:rPr lang="nl-NL" dirty="0" smtClean="0"/>
              <a:t>34 % Hongaarse export naar USSR, Hongarije was dus economisch </a:t>
            </a:r>
            <a:r>
              <a:rPr lang="nl-NL" dirty="0" err="1" smtClean="0"/>
              <a:t>afh</a:t>
            </a:r>
            <a:r>
              <a:rPr lang="nl-NL" dirty="0" smtClean="0"/>
              <a:t>. USSR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33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Hypothese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 zijn </a:t>
            </a:r>
            <a:r>
              <a:rPr lang="nl-NL" dirty="0" err="1" smtClean="0"/>
              <a:t>temporal</a:t>
            </a:r>
            <a:r>
              <a:rPr lang="nl-NL" dirty="0" smtClean="0"/>
              <a:t> </a:t>
            </a:r>
            <a:r>
              <a:rPr lang="nl-NL" dirty="0" err="1" smtClean="0"/>
              <a:t>parochials</a:t>
            </a:r>
            <a:r>
              <a:rPr lang="nl-NL" dirty="0" smtClean="0"/>
              <a:t>: </a:t>
            </a:r>
            <a:r>
              <a:rPr lang="nl-NL" dirty="0" err="1" smtClean="0"/>
              <a:t>niewe</a:t>
            </a:r>
            <a:r>
              <a:rPr lang="nl-NL" dirty="0" smtClean="0"/>
              <a:t> KO historici moeten dus de capaciteit behouden om zich te laten verbazen</a:t>
            </a:r>
          </a:p>
          <a:p>
            <a:r>
              <a:rPr lang="nl-NL" dirty="0" smtClean="0"/>
              <a:t>Niet zeker dat kapitalisme uiteindelijk wint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34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Tony </a:t>
            </a:r>
            <a:r>
              <a:rPr lang="nl-NL" dirty="0" err="1" smtClean="0"/>
              <a:t>Judt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Gaddis</a:t>
            </a:r>
            <a:r>
              <a:rPr lang="nl-NL" dirty="0" smtClean="0"/>
              <a:t>: KO was onvermijdelijk en noodzakelijk. </a:t>
            </a:r>
            <a:r>
              <a:rPr lang="nl-NL" dirty="0" err="1" smtClean="0"/>
              <a:t>Roll</a:t>
            </a:r>
            <a:r>
              <a:rPr lang="nl-NL" dirty="0" smtClean="0"/>
              <a:t> back kon niet dus </a:t>
            </a:r>
            <a:r>
              <a:rPr lang="nl-NL" dirty="0" err="1" smtClean="0"/>
              <a:t>containment</a:t>
            </a:r>
            <a:endParaRPr lang="nl-NL" dirty="0" smtClean="0"/>
          </a:p>
          <a:p>
            <a:r>
              <a:rPr lang="nl-NL" dirty="0" smtClean="0"/>
              <a:t>Dat lukt door </a:t>
            </a:r>
            <a:r>
              <a:rPr lang="nl-NL" dirty="0" err="1" smtClean="0"/>
              <a:t>greater</a:t>
            </a:r>
            <a:r>
              <a:rPr lang="nl-NL" dirty="0" smtClean="0"/>
              <a:t> resources, attractiever </a:t>
            </a:r>
            <a:r>
              <a:rPr lang="nl-NL" dirty="0" err="1" smtClean="0"/>
              <a:t>econ</a:t>
            </a:r>
            <a:r>
              <a:rPr lang="nl-NL" dirty="0" smtClean="0"/>
              <a:t>. </a:t>
            </a:r>
            <a:r>
              <a:rPr lang="nl-NL" dirty="0"/>
              <a:t>e</a:t>
            </a:r>
            <a:r>
              <a:rPr lang="nl-NL" dirty="0" smtClean="0"/>
              <a:t>n politiek model en wijze mensen</a:t>
            </a:r>
          </a:p>
          <a:p>
            <a:r>
              <a:rPr lang="nl-NL" dirty="0" err="1" smtClean="0"/>
              <a:t>Judt</a:t>
            </a:r>
            <a:r>
              <a:rPr lang="nl-NL" dirty="0" smtClean="0"/>
              <a:t>: </a:t>
            </a:r>
            <a:r>
              <a:rPr lang="nl-NL" dirty="0" err="1" smtClean="0"/>
              <a:t>Gaddis</a:t>
            </a:r>
            <a:r>
              <a:rPr lang="nl-NL" dirty="0" smtClean="0"/>
              <a:t> veronachtzaamt psychologie van Sovjet actoren</a:t>
            </a:r>
          </a:p>
          <a:p>
            <a:r>
              <a:rPr lang="nl-NL" dirty="0" err="1" smtClean="0"/>
              <a:t>Judt</a:t>
            </a:r>
            <a:r>
              <a:rPr lang="nl-NL" dirty="0" smtClean="0"/>
              <a:t>: </a:t>
            </a:r>
            <a:r>
              <a:rPr lang="nl-NL" dirty="0" err="1" smtClean="0"/>
              <a:t>Gaddis</a:t>
            </a:r>
            <a:r>
              <a:rPr lang="nl-NL" dirty="0" smtClean="0"/>
              <a:t> is </a:t>
            </a:r>
            <a:r>
              <a:rPr lang="nl-NL" dirty="0" err="1" smtClean="0"/>
              <a:t>triomfalist</a:t>
            </a:r>
            <a:r>
              <a:rPr lang="nl-NL" dirty="0" smtClean="0"/>
              <a:t>, VS verdiende te winnen, respect voor individu, democratie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998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Judt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Gaddis</a:t>
            </a:r>
            <a:r>
              <a:rPr lang="nl-NL" dirty="0" smtClean="0"/>
              <a:t>: VS moest machiavellistisch worden omdat de tegenpartij slecht was</a:t>
            </a:r>
          </a:p>
          <a:p>
            <a:r>
              <a:rPr lang="nl-NL" dirty="0" err="1" smtClean="0"/>
              <a:t>Judt</a:t>
            </a:r>
            <a:r>
              <a:rPr lang="nl-NL" dirty="0" smtClean="0"/>
              <a:t>: VS liet Hongaren zitten</a:t>
            </a:r>
          </a:p>
          <a:p>
            <a:r>
              <a:rPr lang="nl-NL" dirty="0" err="1" smtClean="0"/>
              <a:t>Gaddis</a:t>
            </a:r>
            <a:r>
              <a:rPr lang="nl-NL" dirty="0" smtClean="0"/>
              <a:t> verwaarloost dubieuze rol VS Derde Wereld</a:t>
            </a:r>
          </a:p>
          <a:p>
            <a:r>
              <a:rPr lang="nl-NL" dirty="0" smtClean="0"/>
              <a:t>Voor VS KO was vooral over Derde Wereld</a:t>
            </a:r>
          </a:p>
          <a:p>
            <a:r>
              <a:rPr lang="nl-NL" dirty="0" smtClean="0"/>
              <a:t>In Derde Wereld clash of </a:t>
            </a:r>
            <a:r>
              <a:rPr lang="nl-NL" dirty="0" err="1" smtClean="0"/>
              <a:t>empires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51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Judt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Havel</a:t>
            </a:r>
            <a:r>
              <a:rPr lang="nl-NL" dirty="0" smtClean="0"/>
              <a:t> was geen communist, dus ook niet gedesillusioneerd (</a:t>
            </a:r>
            <a:r>
              <a:rPr lang="nl-NL" dirty="0" err="1" smtClean="0"/>
              <a:t>Gaddis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Havels</a:t>
            </a:r>
            <a:r>
              <a:rPr lang="nl-NL" dirty="0" smtClean="0"/>
              <a:t> Charter 77, slechts 2000 handtekeningen</a:t>
            </a:r>
          </a:p>
          <a:p>
            <a:r>
              <a:rPr lang="nl-NL" dirty="0" err="1" smtClean="0"/>
              <a:t>Gaddis</a:t>
            </a:r>
            <a:r>
              <a:rPr lang="nl-NL" dirty="0" smtClean="0"/>
              <a:t> weinig aandacht aan </a:t>
            </a:r>
            <a:r>
              <a:rPr lang="nl-NL" dirty="0" err="1" smtClean="0"/>
              <a:t>Tito’s</a:t>
            </a:r>
            <a:r>
              <a:rPr lang="nl-NL" dirty="0" smtClean="0"/>
              <a:t> breuk SU</a:t>
            </a:r>
          </a:p>
          <a:p>
            <a:r>
              <a:rPr lang="nl-NL" dirty="0" smtClean="0"/>
              <a:t>Zelfde voor spionnen, CIA die SU macht overschatte, Mc </a:t>
            </a:r>
            <a:r>
              <a:rPr lang="nl-NL" dirty="0" err="1" smtClean="0"/>
              <a:t>Carthyism</a:t>
            </a:r>
            <a:endParaRPr lang="nl-NL" dirty="0" smtClean="0"/>
          </a:p>
          <a:p>
            <a:r>
              <a:rPr lang="nl-NL" dirty="0" smtClean="0"/>
              <a:t>Fransen en Italianen stemde communisten ¼ en 1/3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79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Judt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err="1" smtClean="0"/>
              <a:t>Gaddis</a:t>
            </a:r>
            <a:r>
              <a:rPr lang="nl-NL" dirty="0" smtClean="0"/>
              <a:t> minacht West-Europa en mist daardoor de culturele aspecten van de KO confrontatie</a:t>
            </a:r>
          </a:p>
          <a:p>
            <a:r>
              <a:rPr lang="nl-NL" dirty="0" smtClean="0"/>
              <a:t>CCF intellectuelen probeerde appeal </a:t>
            </a:r>
            <a:r>
              <a:rPr lang="nl-NL" dirty="0" err="1" smtClean="0"/>
              <a:t>Comminism</a:t>
            </a:r>
            <a:r>
              <a:rPr lang="nl-NL" dirty="0" smtClean="0"/>
              <a:t> &lt;</a:t>
            </a:r>
          </a:p>
          <a:p>
            <a:r>
              <a:rPr lang="nl-NL" dirty="0" err="1" smtClean="0"/>
              <a:t>Gaddis</a:t>
            </a:r>
            <a:r>
              <a:rPr lang="nl-NL" dirty="0" smtClean="0"/>
              <a:t> mist KO tussen generaties, </a:t>
            </a:r>
            <a:r>
              <a:rPr lang="nl-NL" dirty="0" err="1" smtClean="0"/>
              <a:t>unbroken</a:t>
            </a:r>
            <a:r>
              <a:rPr lang="nl-NL" dirty="0" smtClean="0"/>
              <a:t> links met NAZI en fascist past en ook afkeer Stalin</a:t>
            </a:r>
          </a:p>
          <a:p>
            <a:r>
              <a:rPr lang="nl-NL" dirty="0" smtClean="0"/>
              <a:t>Detente was niet begin jaren 70 maar al in 1921-1926 en </a:t>
            </a:r>
            <a:r>
              <a:rPr lang="nl-NL" dirty="0" err="1" smtClean="0"/>
              <a:t>popilar</a:t>
            </a:r>
            <a:r>
              <a:rPr lang="nl-NL" dirty="0" smtClean="0"/>
              <a:t> </a:t>
            </a:r>
            <a:r>
              <a:rPr lang="nl-NL" dirty="0" err="1" smtClean="0"/>
              <a:t>fronts</a:t>
            </a:r>
            <a:r>
              <a:rPr lang="nl-NL" dirty="0" smtClean="0"/>
              <a:t> 1934-1939, en 1947-1953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72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Erfenis KO is slecht: Centraal Amerika, </a:t>
            </a:r>
            <a:r>
              <a:rPr lang="nl-NL" dirty="0" err="1" smtClean="0"/>
              <a:t>Indonesie</a:t>
            </a:r>
            <a:r>
              <a:rPr lang="nl-NL" dirty="0" smtClean="0"/>
              <a:t>, </a:t>
            </a:r>
            <a:r>
              <a:rPr lang="nl-NL" dirty="0" err="1" smtClean="0"/>
              <a:t>ethnic</a:t>
            </a:r>
            <a:r>
              <a:rPr lang="nl-NL" dirty="0" smtClean="0"/>
              <a:t> </a:t>
            </a:r>
            <a:r>
              <a:rPr lang="nl-NL" dirty="0" err="1" smtClean="0"/>
              <a:t>cleansing</a:t>
            </a:r>
            <a:r>
              <a:rPr lang="nl-NL" dirty="0" smtClean="0"/>
              <a:t> van Stalin leefde voort in SU bezetting Afghanistan, Tsjetsjenie, </a:t>
            </a:r>
            <a:r>
              <a:rPr lang="nl-NL" dirty="0" err="1" smtClean="0"/>
              <a:t>Armenie</a:t>
            </a:r>
            <a:r>
              <a:rPr lang="nl-NL" dirty="0" smtClean="0"/>
              <a:t>, </a:t>
            </a:r>
            <a:r>
              <a:rPr lang="nl-NL" dirty="0" err="1" smtClean="0"/>
              <a:t>Abchazie</a:t>
            </a:r>
            <a:r>
              <a:rPr lang="nl-NL" dirty="0" smtClean="0"/>
              <a:t>, </a:t>
            </a:r>
            <a:r>
              <a:rPr lang="nl-NL" dirty="0" err="1" smtClean="0"/>
              <a:t>Moldavie</a:t>
            </a:r>
            <a:endParaRPr lang="nl-NL" dirty="0" smtClean="0"/>
          </a:p>
          <a:p>
            <a:r>
              <a:rPr lang="nl-NL" dirty="0" smtClean="0"/>
              <a:t>Bush invasie Irak, VS populariteit &lt;, pre-1989 </a:t>
            </a:r>
            <a:r>
              <a:rPr lang="nl-NL" dirty="0" err="1" smtClean="0"/>
              <a:t>roots</a:t>
            </a:r>
            <a:r>
              <a:rPr lang="nl-NL" dirty="0" smtClean="0"/>
              <a:t>, militaire opbouw en retoriek KO</a:t>
            </a:r>
          </a:p>
          <a:p>
            <a:r>
              <a:rPr lang="nl-NL" dirty="0" smtClean="0"/>
              <a:t>Voorgeschiedenis van VS pre-</a:t>
            </a:r>
            <a:r>
              <a:rPr lang="nl-NL" dirty="0" err="1" smtClean="0"/>
              <a:t>emptive</a:t>
            </a:r>
            <a:r>
              <a:rPr lang="nl-NL" dirty="0" smtClean="0"/>
              <a:t> strike, spoorboek hoe men moet omgaan met nieuwe dreigingen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581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Was KO onvermijdelijk en noodzakelijk?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198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2. was VS politieke en economische model superieur aan Russische en won VS mede daardoor de KO?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1537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3. Is Bush aanval op Irak een erfenis van de Koude Oorlog praktijk?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75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4. Is VS net zo min democratisch als SU?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7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Onderdrukking Poolse opstand gaf Poolse regering meer ruimte</a:t>
            </a:r>
          </a:p>
          <a:p>
            <a:r>
              <a:rPr lang="nl-NL" dirty="0" err="1" smtClean="0"/>
              <a:t>Chroetsjovs</a:t>
            </a:r>
            <a:r>
              <a:rPr lang="nl-NL" dirty="0" smtClean="0"/>
              <a:t> geheime rede, destalinisatie</a:t>
            </a:r>
          </a:p>
          <a:p>
            <a:r>
              <a:rPr lang="nl-NL" dirty="0" smtClean="0"/>
              <a:t>Hongaren waren economisch zeer ontevreden met 5 jarenplannen en herstelbetalingen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971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5. Kernwapens hebben de duur van KO verlengt maar de </a:t>
            </a:r>
            <a:r>
              <a:rPr lang="nl-NL" smtClean="0"/>
              <a:t>vrede bewaard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Suez crisis, 29 oktober tot 7 november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767681"/>
            <a:ext cx="337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7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Nagy</a:t>
            </a:r>
            <a:r>
              <a:rPr lang="nl-NL" dirty="0" smtClean="0"/>
              <a:t> bridge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555081"/>
            <a:ext cx="349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8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Imre</a:t>
            </a:r>
            <a:r>
              <a:rPr lang="nl-NL" dirty="0" smtClean="0"/>
              <a:t> </a:t>
            </a:r>
            <a:r>
              <a:rPr lang="nl-NL" dirty="0" err="1" smtClean="0"/>
              <a:t>Nagy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707356"/>
            <a:ext cx="27940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1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Imre</a:t>
            </a:r>
            <a:r>
              <a:rPr lang="nl-NL" dirty="0" smtClean="0"/>
              <a:t> </a:t>
            </a:r>
            <a:r>
              <a:rPr lang="nl-NL" dirty="0" err="1" smtClean="0"/>
              <a:t>Nagy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593181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4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Chroestjov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10770"/>
            <a:ext cx="3240360" cy="440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169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1192</Words>
  <Application>Microsoft Office PowerPoint</Application>
  <PresentationFormat>Diavoorstelling (4:3)</PresentationFormat>
  <Paragraphs>146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Hongaarse opstand</vt:lpstr>
      <vt:lpstr>Empire by coercion</vt:lpstr>
      <vt:lpstr>Lazlo Bohri, belang van Hongarije voor USSR</vt:lpstr>
      <vt:lpstr>aanleiding</vt:lpstr>
      <vt:lpstr>Suez crisis, 29 oktober tot 7 november</vt:lpstr>
      <vt:lpstr>Nagy bridge</vt:lpstr>
      <vt:lpstr>Imre Nagy</vt:lpstr>
      <vt:lpstr>Imre Nagy</vt:lpstr>
      <vt:lpstr>Chroestjov</vt:lpstr>
      <vt:lpstr>Anastas Mikoyan</vt:lpstr>
      <vt:lpstr>Hardliner Mikhail Suslov</vt:lpstr>
      <vt:lpstr>Relatie Rusland - China</vt:lpstr>
      <vt:lpstr>PowerPoint-presentatie</vt:lpstr>
      <vt:lpstr>1969 border war China-USSR, toenadering VS-China</vt:lpstr>
      <vt:lpstr>tijdlijn</vt:lpstr>
      <vt:lpstr>bronnen</vt:lpstr>
      <vt:lpstr>PowerPoint-presentatie</vt:lpstr>
      <vt:lpstr>counterfactual</vt:lpstr>
      <vt:lpstr>Collegestof week 6 Gaddis versus Judt</vt:lpstr>
      <vt:lpstr>Old Cold War history</vt:lpstr>
      <vt:lpstr>New cold war history</vt:lpstr>
      <vt:lpstr>Gaddis hypothesen</vt:lpstr>
      <vt:lpstr>Gaddis hypothese 2</vt:lpstr>
      <vt:lpstr>Gaddis hypothese 3</vt:lpstr>
      <vt:lpstr>Gaddis hypothese 4</vt:lpstr>
      <vt:lpstr>Hypothese 5</vt:lpstr>
      <vt:lpstr>ideologie</vt:lpstr>
      <vt:lpstr>Hypothese 6</vt:lpstr>
      <vt:lpstr>Hypothese 7</vt:lpstr>
      <vt:lpstr>Hypothese 8</vt:lpstr>
      <vt:lpstr>Tony Judt</vt:lpstr>
      <vt:lpstr>Judt</vt:lpstr>
      <vt:lpstr>Judt</vt:lpstr>
      <vt:lpstr>Judt</vt:lpstr>
      <vt:lpstr>PowerPoint-presentatie</vt:lpstr>
      <vt:lpstr>debat</vt:lpstr>
      <vt:lpstr>debat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Hongaarse opstand</dc:title>
  <dc:creator>boekestijn</dc:creator>
  <cp:lastModifiedBy>boekestijn</cp:lastModifiedBy>
  <cp:revision>34</cp:revision>
  <dcterms:created xsi:type="dcterms:W3CDTF">2014-12-15T01:36:42Z</dcterms:created>
  <dcterms:modified xsi:type="dcterms:W3CDTF">2014-12-17T21:58:00Z</dcterms:modified>
</cp:coreProperties>
</file>