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6" r:id="rId7"/>
    <p:sldId id="261" r:id="rId8"/>
    <p:sldId id="263" r:id="rId9"/>
    <p:sldId id="264" r:id="rId10"/>
    <p:sldId id="262" r:id="rId11"/>
    <p:sldId id="265" r:id="rId12"/>
    <p:sldId id="267" r:id="rId13"/>
    <p:sldId id="268" r:id="rId14"/>
    <p:sldId id="269" r:id="rId15"/>
    <p:sldId id="270" r:id="rId16"/>
    <p:sldId id="271" r:id="rId17"/>
    <p:sldId id="272" r:id="rId18"/>
    <p:sldId id="273" r:id="rId19"/>
    <p:sldId id="274" r:id="rId20"/>
    <p:sldId id="275" r:id="rId21"/>
    <p:sldId id="277" r:id="rId22"/>
    <p:sldId id="278" r:id="rId23"/>
    <p:sldId id="276"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0" d="100"/>
          <a:sy n="80" d="100"/>
        </p:scale>
        <p:origin x="-1512" y="-86"/>
      </p:cViewPr>
      <p:guideLst>
        <p:guide orient="horz" pos="2160"/>
        <p:guide pos="2880"/>
      </p:guideLst>
    </p:cSldViewPr>
  </p:slideViewPr>
  <p:notesTextViewPr>
    <p:cViewPr>
      <p:scale>
        <a:sx n="1" d="1"/>
        <a:sy n="1" d="1"/>
      </p:scale>
      <p:origin x="0" y="0"/>
    </p:cViewPr>
  </p:notesTextViewPr>
  <p:sorterViewPr>
    <p:cViewPr>
      <p:scale>
        <a:sx n="100" d="100"/>
        <a:sy n="100" d="100"/>
      </p:scale>
      <p:origin x="0" y="39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38BDDB40-C677-4007-872E-F6AB098D04E0}" type="datetimeFigureOut">
              <a:rPr lang="nl-NL" smtClean="0"/>
              <a:t>19-11-2014</a:t>
            </a:fld>
            <a:endParaRPr lang="nl-NL"/>
          </a:p>
        </p:txBody>
      </p:sp>
      <p:sp>
        <p:nvSpPr>
          <p:cNvPr id="5" name="Footer Placeholder 4"/>
          <p:cNvSpPr>
            <a:spLocks noGrp="1"/>
          </p:cNvSpPr>
          <p:nvPr>
            <p:ph type="ftr" sz="quarter" idx="11"/>
          </p:nvPr>
        </p:nvSpPr>
        <p:spPr/>
        <p:txBody>
          <a:bodyPr/>
          <a:lstStyle/>
          <a:p>
            <a:endParaRPr lang="nl-NL"/>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9C9D306-6D14-46A2-B143-26476C9F244A}"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8BDDB40-C677-4007-872E-F6AB098D04E0}" type="datetimeFigureOut">
              <a:rPr lang="nl-NL" smtClean="0"/>
              <a:t>19-11-2014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C9D306-6D14-46A2-B143-26476C9F244A}"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38BDDB40-C677-4007-872E-F6AB098D04E0}" type="datetimeFigureOut">
              <a:rPr lang="nl-NL" smtClean="0"/>
              <a:t>19-11-2014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C9D306-6D14-46A2-B143-26476C9F244A}"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8BDDB40-C677-4007-872E-F6AB098D04E0}" type="datetimeFigureOut">
              <a:rPr lang="nl-NL" smtClean="0"/>
              <a:t>19-11-2014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C9D306-6D14-46A2-B143-26476C9F244A}"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7" name="Date Placeholder 6"/>
          <p:cNvSpPr>
            <a:spLocks noGrp="1"/>
          </p:cNvSpPr>
          <p:nvPr>
            <p:ph type="dt" sz="half" idx="10"/>
          </p:nvPr>
        </p:nvSpPr>
        <p:spPr/>
        <p:txBody>
          <a:bodyPr/>
          <a:lstStyle/>
          <a:p>
            <a:fld id="{38BDDB40-C677-4007-872E-F6AB098D04E0}" type="datetimeFigureOut">
              <a:rPr lang="nl-NL" smtClean="0"/>
              <a:t>19-11-2014</a:t>
            </a:fld>
            <a:endParaRPr lang="nl-NL"/>
          </a:p>
        </p:txBody>
      </p:sp>
      <p:sp>
        <p:nvSpPr>
          <p:cNvPr id="8" name="Slide Number Placeholder 7"/>
          <p:cNvSpPr>
            <a:spLocks noGrp="1"/>
          </p:cNvSpPr>
          <p:nvPr>
            <p:ph type="sldNum" sz="quarter" idx="11"/>
          </p:nvPr>
        </p:nvSpPr>
        <p:spPr/>
        <p:txBody>
          <a:bodyPr/>
          <a:lstStyle/>
          <a:p>
            <a:fld id="{99C9D306-6D14-46A2-B143-26476C9F244A}" type="slidenum">
              <a:rPr lang="nl-NL" smtClean="0"/>
              <a:t>‹nr.›</a:t>
            </a:fld>
            <a:endParaRPr lang="nl-NL"/>
          </a:p>
        </p:txBody>
      </p:sp>
      <p:sp>
        <p:nvSpPr>
          <p:cNvPr id="9" name="Footer Placeholder 8"/>
          <p:cNvSpPr>
            <a:spLocks noGrp="1"/>
          </p:cNvSpPr>
          <p:nvPr>
            <p:ph type="ftr" sz="quarter" idx="12"/>
          </p:nvPr>
        </p:nvSpPr>
        <p:spPr/>
        <p:txBody>
          <a:bodyPr/>
          <a:lstStyle/>
          <a:p>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8BDDB40-C677-4007-872E-F6AB098D04E0}" type="datetimeFigureOut">
              <a:rPr lang="nl-NL" smtClean="0"/>
              <a:t>19-11-2014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9C9D306-6D14-46A2-B143-26476C9F244A}"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nl-NL" smtClean="0"/>
              <a:t>Klik om de modelstijlen te bewerken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8BDDB40-C677-4007-872E-F6AB098D04E0}" type="datetimeFigureOut">
              <a:rPr lang="nl-NL" smtClean="0"/>
              <a:t>19-11-2014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9C9D306-6D14-46A2-B143-26476C9F244A}"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38BDDB40-C677-4007-872E-F6AB098D04E0}" type="datetimeFigureOut">
              <a:rPr lang="nl-NL" smtClean="0"/>
              <a:t>19-11-2014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9C9D306-6D14-46A2-B143-26476C9F244A}"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DDB40-C677-4007-872E-F6AB098D04E0}" type="datetimeFigureOut">
              <a:rPr lang="nl-NL" smtClean="0"/>
              <a:t>19-11-2014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9C9D306-6D14-46A2-B143-26476C9F244A}"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8BDDB40-C677-4007-872E-F6AB098D04E0}" type="datetimeFigureOut">
              <a:rPr lang="nl-NL" smtClean="0"/>
              <a:t>19-11-2014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9C9D306-6D14-46A2-B143-26476C9F244A}" type="slidenum">
              <a:rPr lang="nl-NL" smtClean="0"/>
              <a:t>‹nr.›</a:t>
            </a:fld>
            <a:endParaRPr lang="nl-NL"/>
          </a:p>
        </p:txBody>
      </p:sp>
      <p:sp>
        <p:nvSpPr>
          <p:cNvPr id="8" name="Title 7"/>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8BDDB40-C677-4007-872E-F6AB098D04E0}" type="datetimeFigureOut">
              <a:rPr lang="nl-NL" smtClean="0"/>
              <a:t>19-11-2014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9C9D306-6D14-46A2-B143-26476C9F244A}" type="slidenum">
              <a:rPr lang="nl-NL" smtClean="0"/>
              <a:t>‹nr.›</a:t>
            </a:fld>
            <a:endParaRPr lang="nl-NL"/>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nl-NL" smtClean="0"/>
              <a:t>Klik om de stijl te bewerken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8BDDB40-C677-4007-872E-F6AB098D04E0}" type="datetimeFigureOut">
              <a:rPr lang="nl-NL" smtClean="0"/>
              <a:t>19-11-2014</a:t>
            </a:fld>
            <a:endParaRPr lang="nl-NL"/>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nl-NL"/>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9C9D306-6D14-46A2-B143-26476C9F244A}" type="slidenum">
              <a:rPr lang="nl-NL" smtClean="0"/>
              <a:t>‹nr.›</a:t>
            </a:fld>
            <a:endParaRPr lang="nl-NL"/>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worldfuturefund.org/Media/Germanvideo/hitlervideo.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8IGbjPqFFvA&amp;index=2&amp;list=PLosG6_AGKyrc72ze-tvvJIdFTJi-irqBS" TargetMode="External"/><Relationship Id="rId2" Type="http://schemas.openxmlformats.org/officeDocument/2006/relationships/hyperlink" Target="https://www.youtube.com/watch?v=8IGbjPqFFvA" TargetMode="External"/><Relationship Id="rId1" Type="http://schemas.openxmlformats.org/officeDocument/2006/relationships/slideLayout" Target="../slideLayouts/slideLayout2.xml"/><Relationship Id="rId4" Type="http://schemas.openxmlformats.org/officeDocument/2006/relationships/hyperlink" Target="https://www.youtube.com/verify_controversy?next_url=/watch%3Fv%3DVbduo4fHANA%26feature%3Drelated%26bpctr%3D1416388039"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GHs2coAzLJ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6600" dirty="0" smtClean="0"/>
              <a:t>Eigentijdse Geschiedenis</a:t>
            </a:r>
            <a:endParaRPr lang="nl-NL" sz="6600" dirty="0"/>
          </a:p>
        </p:txBody>
      </p:sp>
      <p:sp>
        <p:nvSpPr>
          <p:cNvPr id="3" name="Ondertitel 2"/>
          <p:cNvSpPr>
            <a:spLocks noGrp="1"/>
          </p:cNvSpPr>
          <p:nvPr>
            <p:ph type="subTitle" idx="1"/>
          </p:nvPr>
        </p:nvSpPr>
        <p:spPr/>
        <p:txBody>
          <a:bodyPr>
            <a:normAutofit/>
          </a:bodyPr>
          <a:lstStyle/>
          <a:p>
            <a:r>
              <a:rPr lang="nl-NL" dirty="0" smtClean="0"/>
              <a:t>Week II: Depressie en oorlogsdreiging, 1930-1939</a:t>
            </a:r>
            <a:endParaRPr lang="nl-NL" dirty="0"/>
          </a:p>
        </p:txBody>
      </p:sp>
    </p:spTree>
    <p:extLst>
      <p:ext uri="{BB962C8B-B14F-4D97-AF65-F5344CB8AC3E}">
        <p14:creationId xmlns:p14="http://schemas.microsoft.com/office/powerpoint/2010/main" val="3228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Verdrag van </a:t>
            </a:r>
            <a:r>
              <a:rPr lang="nl-NL" dirty="0" err="1" smtClean="0"/>
              <a:t>Locarno</a:t>
            </a:r>
            <a:r>
              <a:rPr lang="nl-NL" dirty="0" smtClean="0"/>
              <a:t> 1925</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smtClean="0"/>
              <a:t>1. Garantie grenzen </a:t>
            </a:r>
            <a:r>
              <a:rPr lang="nl-NL" dirty="0"/>
              <a:t>tussen Duitsland en België en tussen Duitsland en Frankrijk van 1919. </a:t>
            </a:r>
            <a:r>
              <a:rPr lang="nl-NL" dirty="0" smtClean="0"/>
              <a:t>Duitsland erkent de </a:t>
            </a:r>
            <a:r>
              <a:rPr lang="nl-NL" dirty="0"/>
              <a:t>omstreden westgrens van </a:t>
            </a:r>
            <a:r>
              <a:rPr lang="nl-NL" dirty="0" smtClean="0"/>
              <a:t>Versailles, </a:t>
            </a:r>
            <a:r>
              <a:rPr lang="nl-NL" dirty="0"/>
              <a:t>maar ook dat Frankrijk en België niet (zoals in 1923/1924 met de </a:t>
            </a:r>
            <a:r>
              <a:rPr lang="nl-NL" dirty="0" err="1"/>
              <a:t>Ruhrbezetting</a:t>
            </a:r>
            <a:r>
              <a:rPr lang="nl-NL" dirty="0"/>
              <a:t> was gebeurd) Duitsland mochten binnenvallen. Bij een aanval van Frankrijk en België zou Duitsland dus door de </a:t>
            </a:r>
            <a:r>
              <a:rPr lang="nl-NL" dirty="0" smtClean="0"/>
              <a:t>anderen geholpen </a:t>
            </a:r>
            <a:r>
              <a:rPr lang="nl-NL" dirty="0"/>
              <a:t>worden, namelijk Groot-Brittannië en Italië, en andersom Frankrijk en België bij een Duitse aanval.</a:t>
            </a:r>
          </a:p>
          <a:p>
            <a:r>
              <a:rPr lang="nl-NL" dirty="0" smtClean="0"/>
              <a:t>2. delen </a:t>
            </a:r>
            <a:r>
              <a:rPr lang="nl-NL" dirty="0"/>
              <a:t>van het Duitse Rijnland toen nog door Franse troepen bezet (uiteindelijk tot 1930, het Saargebied tot 1935). Het Rijnland moest ook in de toekomst gedemilitariseerd blijven, dat wil zeggen dat Duitsland daar geen soldaten of militaire installaties mocht hebben.</a:t>
            </a:r>
          </a:p>
          <a:p>
            <a:r>
              <a:rPr lang="nl-NL" dirty="0" smtClean="0"/>
              <a:t>3. De </a:t>
            </a:r>
            <a:r>
              <a:rPr lang="nl-NL" dirty="0"/>
              <a:t>oostgrens van Duitsland - met Polen en Tsjecho-Slowakije, waar grote Duitstalige minderheden woonden - bleef omstreden. In tegenstelling tot Frankrijk was Groot-Brittannië niet bereid om de territoriale status quo in Oost-Europa te garanderen. Duitsland moest zich alleen verplichten om geschillen op vreedzame manier te </a:t>
            </a:r>
            <a:r>
              <a:rPr lang="nl-NL" dirty="0" smtClean="0"/>
              <a:t>bejegenen.</a:t>
            </a:r>
            <a:endParaRPr lang="nl-NL" dirty="0"/>
          </a:p>
        </p:txBody>
      </p:sp>
    </p:spTree>
    <p:extLst>
      <p:ext uri="{BB962C8B-B14F-4D97-AF65-F5344CB8AC3E}">
        <p14:creationId xmlns:p14="http://schemas.microsoft.com/office/powerpoint/2010/main" val="266969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Locarno</a:t>
            </a:r>
            <a:endParaRPr lang="nl-NL" dirty="0"/>
          </a:p>
        </p:txBody>
      </p:sp>
      <p:sp>
        <p:nvSpPr>
          <p:cNvPr id="3" name="Tijdelijke aanduiding voor inhoud 2"/>
          <p:cNvSpPr>
            <a:spLocks noGrp="1"/>
          </p:cNvSpPr>
          <p:nvPr>
            <p:ph idx="1"/>
          </p:nvPr>
        </p:nvSpPr>
        <p:spPr/>
        <p:txBody>
          <a:bodyPr>
            <a:normAutofit lnSpcReduction="10000"/>
          </a:bodyPr>
          <a:lstStyle/>
          <a:p>
            <a:r>
              <a:rPr lang="nl-NL" dirty="0"/>
              <a:t>Vaak verwijzen de afspraken van </a:t>
            </a:r>
            <a:r>
              <a:rPr lang="nl-NL" dirty="0" err="1"/>
              <a:t>Locarno</a:t>
            </a:r>
            <a:r>
              <a:rPr lang="nl-NL" dirty="0"/>
              <a:t> naar het Verdrag van Versailles en de Volkenbond. De belangrijkste bepaling was, dat voor Duitsland, als lid van de Volkenbond, art. 16 van het Verdrag van Versailles maar beperkt geldig zou moeten zijn. Dat betekende dat Duitsland bij sancties tegen een agressief lid alleen moest meedoen op een manier die rekening hield met zijn militaire en geografische situatie. De verklaring was dat Duitsland door het Verdrag van Versailles maar 100.000 soldaten mocht hebben.</a:t>
            </a:r>
          </a:p>
          <a:p>
            <a:endParaRPr lang="nl-NL" dirty="0"/>
          </a:p>
          <a:p>
            <a:r>
              <a:rPr lang="nl-NL" dirty="0"/>
              <a:t>Frankrijk beloofde voorts hulp aan Polen en Tsjecho-Slowakije in het geval er problemen zouden ontstaan met Duitsland. Deze afspraak werd weliswaar in het slotprotocol vermeld, maar niet erin opgenomen.</a:t>
            </a:r>
          </a:p>
        </p:txBody>
      </p:sp>
    </p:spTree>
    <p:extLst>
      <p:ext uri="{BB962C8B-B14F-4D97-AF65-F5344CB8AC3E}">
        <p14:creationId xmlns:p14="http://schemas.microsoft.com/office/powerpoint/2010/main" val="311916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1926 Duitse toetreding tot de Volkenbond</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a:t>In 1926 trad Duitsland inderdaad tot de Volkenbond toe. </a:t>
            </a:r>
            <a:r>
              <a:rPr lang="nl-NL" dirty="0" err="1"/>
              <a:t>Stresemann</a:t>
            </a:r>
            <a:r>
              <a:rPr lang="nl-NL" dirty="0"/>
              <a:t> en zijn Franse collega, </a:t>
            </a:r>
            <a:r>
              <a:rPr lang="nl-NL" dirty="0" err="1"/>
              <a:t>Aristide</a:t>
            </a:r>
            <a:r>
              <a:rPr lang="nl-NL" dirty="0"/>
              <a:t> </a:t>
            </a:r>
            <a:r>
              <a:rPr lang="nl-NL" dirty="0" err="1"/>
              <a:t>Briand</a:t>
            </a:r>
            <a:r>
              <a:rPr lang="nl-NL" dirty="0"/>
              <a:t> kregen de Nobelprijs voor de Vrede van dat jaar.</a:t>
            </a:r>
          </a:p>
          <a:p>
            <a:endParaRPr lang="nl-NL" dirty="0"/>
          </a:p>
          <a:p>
            <a:r>
              <a:rPr lang="nl-NL" dirty="0"/>
              <a:t>Het democratische Duitsland kon nog enkele jaren in een soms gespannen sfeer, maar wel productief met de andere landen samenwerken en nog meer versoepeling van het Verdrag van Versailles bereiken. De buitenlandse isolatie van Duitsland na de Eerste Wereldoorlog was overwonnen.</a:t>
            </a:r>
          </a:p>
          <a:p>
            <a:endParaRPr lang="nl-NL" dirty="0"/>
          </a:p>
          <a:p>
            <a:r>
              <a:rPr lang="nl-NL" dirty="0"/>
              <a:t>De regering-Hitler (gevormd in 1933) probeerde echter via bilaterale afspraken de andere landen in Europa gerust te stellen (aan die wilde Hitler zich toch niet houden). Nog in 1933 verliet Duitsland de Volkenbond. In 1935 verkondigde Hitler dat Duitsland zich niet meer aan de militaire beperkingen van het Verdrag van Versailles moest houden, en in 1936 liet hij het Rijnland met Duitse troepen bezetten.</a:t>
            </a:r>
          </a:p>
        </p:txBody>
      </p:sp>
    </p:spTree>
    <p:extLst>
      <p:ext uri="{BB962C8B-B14F-4D97-AF65-F5344CB8AC3E}">
        <p14:creationId xmlns:p14="http://schemas.microsoft.com/office/powerpoint/2010/main" val="118666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Briand</a:t>
            </a:r>
            <a:r>
              <a:rPr lang="nl-NL" dirty="0" smtClean="0"/>
              <a:t> </a:t>
            </a:r>
            <a:r>
              <a:rPr lang="nl-NL" dirty="0" err="1" smtClean="0"/>
              <a:t>Kellog</a:t>
            </a:r>
            <a:r>
              <a:rPr lang="nl-NL" dirty="0" smtClean="0"/>
              <a:t> 1928</a:t>
            </a:r>
            <a:endParaRPr lang="nl-NL" dirty="0"/>
          </a:p>
        </p:txBody>
      </p:sp>
      <p:sp>
        <p:nvSpPr>
          <p:cNvPr id="3" name="Tijdelijke aanduiding voor inhoud 2"/>
          <p:cNvSpPr>
            <a:spLocks noGrp="1"/>
          </p:cNvSpPr>
          <p:nvPr>
            <p:ph idx="1"/>
          </p:nvPr>
        </p:nvSpPr>
        <p:spPr/>
        <p:txBody>
          <a:bodyPr>
            <a:normAutofit fontScale="92500"/>
          </a:bodyPr>
          <a:lstStyle/>
          <a:p>
            <a:r>
              <a:rPr lang="nl-NL" dirty="0"/>
              <a:t>gesloten tussen 23 landen. waaronder Frankrijk, De Verenigde Staten, Duitsland, Groot-Brittannië, Japan, Polen en België</a:t>
            </a:r>
            <a:endParaRPr lang="nl-NL" dirty="0" smtClean="0"/>
          </a:p>
          <a:p>
            <a:r>
              <a:rPr lang="nl-NL" dirty="0" smtClean="0"/>
              <a:t>De </a:t>
            </a:r>
            <a:r>
              <a:rPr lang="nl-NL" dirty="0"/>
              <a:t>stuwende krachten </a:t>
            </a:r>
            <a:r>
              <a:rPr lang="nl-NL" dirty="0" err="1" smtClean="0"/>
              <a:t>Aristide</a:t>
            </a:r>
            <a:r>
              <a:rPr lang="nl-NL" dirty="0" smtClean="0"/>
              <a:t> </a:t>
            </a:r>
            <a:r>
              <a:rPr lang="nl-NL" dirty="0" err="1"/>
              <a:t>Briand</a:t>
            </a:r>
            <a:r>
              <a:rPr lang="nl-NL" dirty="0"/>
              <a:t> en zijn Amerikaanse ambtgenoot Frank </a:t>
            </a:r>
            <a:r>
              <a:rPr lang="nl-NL" dirty="0" err="1" smtClean="0"/>
              <a:t>Kellogg</a:t>
            </a:r>
            <a:endParaRPr lang="nl-NL" dirty="0" smtClean="0"/>
          </a:p>
          <a:p>
            <a:r>
              <a:rPr lang="nl-NL" dirty="0"/>
              <a:t>verdrag tegen de aanvalsoorlog en bestempelden deze als onrechtmatig. </a:t>
            </a:r>
            <a:endParaRPr lang="nl-NL" dirty="0" smtClean="0"/>
          </a:p>
          <a:p>
            <a:r>
              <a:rPr lang="nl-NL" dirty="0"/>
              <a:t>geen clausule was opgenomen over verdedigingsoorlogen en dat er geen voorzieningen werden getroffen om het verdrag ook af te dwingen</a:t>
            </a:r>
            <a:r>
              <a:rPr lang="nl-NL" dirty="0" smtClean="0"/>
              <a:t>.</a:t>
            </a:r>
          </a:p>
          <a:p>
            <a:r>
              <a:rPr lang="nl-NL" dirty="0" smtClean="0"/>
              <a:t>62 landen ondertekenen, weinig invloed</a:t>
            </a:r>
          </a:p>
          <a:p>
            <a:r>
              <a:rPr lang="nl-NL" dirty="0" smtClean="0"/>
              <a:t>Voorloper VN,</a:t>
            </a:r>
          </a:p>
          <a:p>
            <a:r>
              <a:rPr lang="nl-NL" dirty="0" smtClean="0"/>
              <a:t>1929 </a:t>
            </a:r>
            <a:r>
              <a:rPr lang="nl-NL" dirty="0" err="1" smtClean="0"/>
              <a:t>Kellog</a:t>
            </a:r>
            <a:r>
              <a:rPr lang="nl-NL" dirty="0" smtClean="0"/>
              <a:t> Nobelprijs voor de Vrede</a:t>
            </a:r>
            <a:endParaRPr lang="nl-NL" dirty="0"/>
          </a:p>
        </p:txBody>
      </p:sp>
    </p:spTree>
    <p:extLst>
      <p:ext uri="{BB962C8B-B14F-4D97-AF65-F5344CB8AC3E}">
        <p14:creationId xmlns:p14="http://schemas.microsoft.com/office/powerpoint/2010/main" val="48224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1929 wereldcrisis</a:t>
            </a:r>
            <a:endParaRPr lang="nl-NL" dirty="0"/>
          </a:p>
        </p:txBody>
      </p:sp>
      <p:sp>
        <p:nvSpPr>
          <p:cNvPr id="3" name="Tijdelijke aanduiding voor inhoud 2"/>
          <p:cNvSpPr>
            <a:spLocks noGrp="1"/>
          </p:cNvSpPr>
          <p:nvPr>
            <p:ph idx="1"/>
          </p:nvPr>
        </p:nvSpPr>
        <p:spPr/>
        <p:txBody>
          <a:bodyPr/>
          <a:lstStyle/>
          <a:p>
            <a:r>
              <a:rPr lang="nl-NL" dirty="0" smtClean="0"/>
              <a:t>Hausse op beurs, </a:t>
            </a:r>
            <a:r>
              <a:rPr lang="nl-NL" dirty="0" err="1" smtClean="0"/>
              <a:t>bubble</a:t>
            </a:r>
            <a:endParaRPr lang="nl-NL" dirty="0" smtClean="0"/>
          </a:p>
          <a:p>
            <a:r>
              <a:rPr lang="nl-NL" dirty="0"/>
              <a:t>Zwarte donderdag 24 oktober </a:t>
            </a:r>
            <a:r>
              <a:rPr lang="nl-NL" dirty="0" smtClean="0"/>
              <a:t>1929</a:t>
            </a:r>
          </a:p>
          <a:p>
            <a:r>
              <a:rPr lang="nl-NL" dirty="0"/>
              <a:t>1929 381,17  1932  </a:t>
            </a:r>
            <a:r>
              <a:rPr lang="nl-NL" dirty="0" smtClean="0"/>
              <a:t>41,22  pas in 1954 weer niveau 1929</a:t>
            </a:r>
          </a:p>
          <a:p>
            <a:r>
              <a:rPr lang="nl-NL" dirty="0" smtClean="0"/>
              <a:t>Banken crisis, deflatie</a:t>
            </a:r>
          </a:p>
          <a:p>
            <a:r>
              <a:rPr lang="nl-NL" dirty="0" smtClean="0"/>
              <a:t>Einde </a:t>
            </a:r>
            <a:r>
              <a:rPr lang="nl-NL" dirty="0" err="1" smtClean="0"/>
              <a:t>Yound</a:t>
            </a:r>
            <a:r>
              <a:rPr lang="nl-NL" dirty="0" smtClean="0"/>
              <a:t> </a:t>
            </a:r>
            <a:r>
              <a:rPr lang="nl-NL" dirty="0" err="1" smtClean="0"/>
              <a:t>Dawes</a:t>
            </a:r>
            <a:r>
              <a:rPr lang="nl-NL" dirty="0" smtClean="0"/>
              <a:t> pact, Duitse economische crisis</a:t>
            </a:r>
            <a:endParaRPr lang="nl-NL" dirty="0"/>
          </a:p>
        </p:txBody>
      </p:sp>
    </p:spTree>
    <p:extLst>
      <p:ext uri="{BB962C8B-B14F-4D97-AF65-F5344CB8AC3E}">
        <p14:creationId xmlns:p14="http://schemas.microsoft.com/office/powerpoint/2010/main" val="3282211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Crisis in NL</a:t>
            </a:r>
            <a:endParaRPr lang="nl-NL" dirty="0"/>
          </a:p>
        </p:txBody>
      </p:sp>
      <p:sp>
        <p:nvSpPr>
          <p:cNvPr id="3" name="Tijdelijke aanduiding voor inhoud 2"/>
          <p:cNvSpPr>
            <a:spLocks noGrp="1"/>
          </p:cNvSpPr>
          <p:nvPr>
            <p:ph idx="1"/>
          </p:nvPr>
        </p:nvSpPr>
        <p:spPr/>
        <p:txBody>
          <a:bodyPr/>
          <a:lstStyle/>
          <a:p>
            <a:r>
              <a:rPr lang="nl-NL" dirty="0" smtClean="0"/>
              <a:t>Protectionisme</a:t>
            </a:r>
          </a:p>
          <a:p>
            <a:r>
              <a:rPr lang="nl-NL" dirty="0" smtClean="0"/>
              <a:t>NL uitvoer DTSL en VK &lt;</a:t>
            </a:r>
          </a:p>
          <a:p>
            <a:r>
              <a:rPr lang="nl-NL" dirty="0" smtClean="0"/>
              <a:t>Nl samenwerking Oslostaten (Belg. Lux. </a:t>
            </a:r>
            <a:r>
              <a:rPr lang="nl-NL" dirty="0" err="1" smtClean="0"/>
              <a:t>Scandinavie</a:t>
            </a:r>
            <a:r>
              <a:rPr lang="nl-NL" dirty="0" smtClean="0"/>
              <a:t>)  kon vrijhandel niet redden</a:t>
            </a:r>
          </a:p>
          <a:p>
            <a:r>
              <a:rPr lang="nl-NL" dirty="0" smtClean="0"/>
              <a:t>Door ellende met VK, </a:t>
            </a:r>
            <a:r>
              <a:rPr lang="nl-NL" dirty="0" err="1" smtClean="0"/>
              <a:t>ficust</a:t>
            </a:r>
            <a:r>
              <a:rPr lang="nl-NL" dirty="0" smtClean="0"/>
              <a:t> NL op veilig stellen handelsrelatie met DTSL</a:t>
            </a:r>
          </a:p>
          <a:p>
            <a:r>
              <a:rPr lang="nl-NL" dirty="0" err="1" smtClean="0"/>
              <a:t>Agraische</a:t>
            </a:r>
            <a:r>
              <a:rPr lang="nl-NL" dirty="0" smtClean="0"/>
              <a:t> export naar DTSL &lt;, Nl was gatenvuller en DTSL streeft autarkie en koopt in Zuid-Europa</a:t>
            </a:r>
          </a:p>
          <a:p>
            <a:r>
              <a:rPr lang="nl-NL" dirty="0" smtClean="0"/>
              <a:t>NL weer strikt neutraal vanwege veiligheid en economie</a:t>
            </a:r>
            <a:endParaRPr lang="nl-NL" dirty="0"/>
          </a:p>
        </p:txBody>
      </p:sp>
    </p:spTree>
    <p:extLst>
      <p:ext uri="{BB962C8B-B14F-4D97-AF65-F5344CB8AC3E}">
        <p14:creationId xmlns:p14="http://schemas.microsoft.com/office/powerpoint/2010/main" val="579950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Volkenbond mislukt</a:t>
            </a:r>
            <a:endParaRPr lang="nl-NL" dirty="0"/>
          </a:p>
        </p:txBody>
      </p:sp>
      <p:sp>
        <p:nvSpPr>
          <p:cNvPr id="3" name="Tijdelijke aanduiding voor inhoud 2"/>
          <p:cNvSpPr>
            <a:spLocks noGrp="1"/>
          </p:cNvSpPr>
          <p:nvPr>
            <p:ph idx="1"/>
          </p:nvPr>
        </p:nvSpPr>
        <p:spPr/>
        <p:txBody>
          <a:bodyPr/>
          <a:lstStyle/>
          <a:p>
            <a:r>
              <a:rPr lang="nl-NL" dirty="0" smtClean="0"/>
              <a:t>Herfst 1935 </a:t>
            </a:r>
            <a:r>
              <a:rPr lang="nl-NL" dirty="0" err="1" smtClean="0"/>
              <a:t>Italie</a:t>
            </a:r>
            <a:r>
              <a:rPr lang="nl-NL" dirty="0" smtClean="0"/>
              <a:t> valt </a:t>
            </a:r>
            <a:r>
              <a:rPr lang="nl-NL" dirty="0" err="1" smtClean="0"/>
              <a:t>Ethiopie</a:t>
            </a:r>
            <a:r>
              <a:rPr lang="nl-NL" dirty="0" smtClean="0"/>
              <a:t> binnen</a:t>
            </a:r>
          </a:p>
          <a:p>
            <a:r>
              <a:rPr lang="nl-NL" dirty="0" smtClean="0"/>
              <a:t>Economische sancties Volkenbond, ook door NL</a:t>
            </a:r>
          </a:p>
          <a:p>
            <a:r>
              <a:rPr lang="nl-NL" dirty="0" smtClean="0"/>
              <a:t>Haalt niets uit, </a:t>
            </a:r>
            <a:r>
              <a:rPr lang="nl-NL" dirty="0" err="1" smtClean="0"/>
              <a:t>Italie</a:t>
            </a:r>
            <a:r>
              <a:rPr lang="nl-NL" dirty="0" smtClean="0"/>
              <a:t> annexeert </a:t>
            </a:r>
            <a:r>
              <a:rPr lang="nl-NL" dirty="0" err="1" smtClean="0"/>
              <a:t>Ethiopie</a:t>
            </a:r>
            <a:endParaRPr lang="nl-NL" dirty="0" smtClean="0"/>
          </a:p>
          <a:p>
            <a:r>
              <a:rPr lang="nl-NL" dirty="0" smtClean="0"/>
              <a:t>1936 opheffing sancties</a:t>
            </a:r>
          </a:p>
          <a:p>
            <a:r>
              <a:rPr lang="nl-NL" dirty="0" smtClean="0"/>
              <a:t>1936 Duitse remilitarisatie Rijnland</a:t>
            </a:r>
          </a:p>
          <a:p>
            <a:r>
              <a:rPr lang="nl-NL" dirty="0" smtClean="0"/>
              <a:t>Leidde niet tegen sancties, wilde NL ook niet</a:t>
            </a:r>
          </a:p>
          <a:p>
            <a:r>
              <a:rPr lang="nl-NL" dirty="0" smtClean="0"/>
              <a:t>Perceptie Hitler wilde alleen af Versailles vernedering</a:t>
            </a:r>
          </a:p>
          <a:p>
            <a:r>
              <a:rPr lang="nl-NL" dirty="0" smtClean="0"/>
              <a:t>Nl steunt Britse </a:t>
            </a:r>
            <a:r>
              <a:rPr lang="nl-NL" dirty="0" err="1" smtClean="0"/>
              <a:t>appeasement</a:t>
            </a:r>
            <a:endParaRPr lang="nl-NL" dirty="0" smtClean="0"/>
          </a:p>
          <a:p>
            <a:r>
              <a:rPr lang="nl-NL" dirty="0" smtClean="0"/>
              <a:t>1938 </a:t>
            </a:r>
            <a:r>
              <a:rPr lang="nl-NL" dirty="0" err="1" smtClean="0"/>
              <a:t>Munchen</a:t>
            </a:r>
            <a:r>
              <a:rPr lang="nl-NL" dirty="0" smtClean="0"/>
              <a:t>, </a:t>
            </a:r>
            <a:r>
              <a:rPr lang="nl-NL" dirty="0" err="1" smtClean="0"/>
              <a:t>Tsjechoslowakije</a:t>
            </a:r>
            <a:r>
              <a:rPr lang="nl-NL" dirty="0" smtClean="0"/>
              <a:t> verkwanselt met instemming </a:t>
            </a:r>
            <a:r>
              <a:rPr lang="nl-NL" dirty="0" err="1" smtClean="0"/>
              <a:t>Vk</a:t>
            </a:r>
            <a:r>
              <a:rPr lang="nl-NL" dirty="0" smtClean="0"/>
              <a:t> en Frankrijk en NL</a:t>
            </a:r>
          </a:p>
          <a:p>
            <a:endParaRPr lang="nl-NL" dirty="0"/>
          </a:p>
        </p:txBody>
      </p:sp>
    </p:spTree>
    <p:extLst>
      <p:ext uri="{BB962C8B-B14F-4D97-AF65-F5344CB8AC3E}">
        <p14:creationId xmlns:p14="http://schemas.microsoft.com/office/powerpoint/2010/main" val="3961625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7931224" cy="1371600"/>
          </a:xfrm>
        </p:spPr>
        <p:txBody>
          <a:bodyPr>
            <a:normAutofit/>
          </a:bodyPr>
          <a:lstStyle/>
          <a:p>
            <a:r>
              <a:rPr lang="nl-NL" dirty="0" smtClean="0"/>
              <a:t>1 juli 1936 terugkeer absolute neutraliteit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1 juli 1936 Oslostaten niet langer gebonden </a:t>
            </a:r>
            <a:r>
              <a:rPr lang="nl-NL" dirty="0" err="1" smtClean="0"/>
              <a:t>snactieartikel</a:t>
            </a:r>
            <a:r>
              <a:rPr lang="nl-NL" dirty="0" smtClean="0"/>
              <a:t> Volkenbond (artikel 16)</a:t>
            </a:r>
          </a:p>
          <a:p>
            <a:r>
              <a:rPr lang="nl-NL" dirty="0" smtClean="0"/>
              <a:t>NL defensie-uitgaven &gt;</a:t>
            </a:r>
          </a:p>
          <a:p>
            <a:r>
              <a:rPr lang="nl-NL" dirty="0" smtClean="0"/>
              <a:t>Maar NL mist eigen bewapeningsindustrie, mislukt dus</a:t>
            </a:r>
          </a:p>
          <a:p>
            <a:r>
              <a:rPr lang="nl-NL" dirty="0" smtClean="0"/>
              <a:t>Nl hoopt door neutraliteit buiten WO II te blijven, net als WO I</a:t>
            </a:r>
          </a:p>
          <a:p>
            <a:r>
              <a:rPr lang="nl-NL" dirty="0" smtClean="0"/>
              <a:t>Mei 1939 Hitler NL en </a:t>
            </a:r>
            <a:r>
              <a:rPr lang="nl-NL" dirty="0" err="1" smtClean="0"/>
              <a:t>belgie</a:t>
            </a:r>
            <a:r>
              <a:rPr lang="nl-NL" dirty="0" smtClean="0"/>
              <a:t> bezet door DTSL in geval van Duits-Engels/Franse oorlog</a:t>
            </a:r>
          </a:p>
          <a:p>
            <a:r>
              <a:rPr lang="nl-NL" dirty="0" smtClean="0"/>
              <a:t>1 sept1939 aanval Polen, begin WO II</a:t>
            </a:r>
          </a:p>
          <a:p>
            <a:r>
              <a:rPr lang="nl-NL" dirty="0" smtClean="0"/>
              <a:t>Hitler 19 okt NL aanvallen, 17 x verschoven tot begin mei 1940</a:t>
            </a:r>
          </a:p>
          <a:p>
            <a:r>
              <a:rPr lang="nl-NL" dirty="0" smtClean="0"/>
              <a:t>Waarschuwingen Hans </a:t>
            </a:r>
            <a:r>
              <a:rPr lang="nl-NL" dirty="0" err="1" smtClean="0"/>
              <a:t>Oster</a:t>
            </a:r>
            <a:r>
              <a:rPr lang="nl-NL" dirty="0" smtClean="0"/>
              <a:t>, majoor G. Sas</a:t>
            </a:r>
          </a:p>
          <a:p>
            <a:endParaRPr lang="nl-NL" dirty="0"/>
          </a:p>
        </p:txBody>
      </p:sp>
    </p:spTree>
    <p:extLst>
      <p:ext uri="{BB962C8B-B14F-4D97-AF65-F5344CB8AC3E}">
        <p14:creationId xmlns:p14="http://schemas.microsoft.com/office/powerpoint/2010/main" val="1872502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debat</a:t>
            </a:r>
            <a:endParaRPr lang="nl-NL" dirty="0"/>
          </a:p>
        </p:txBody>
      </p:sp>
      <p:sp>
        <p:nvSpPr>
          <p:cNvPr id="3" name="Tijdelijke aanduiding voor inhoud 2"/>
          <p:cNvSpPr>
            <a:spLocks noGrp="1"/>
          </p:cNvSpPr>
          <p:nvPr>
            <p:ph idx="1"/>
          </p:nvPr>
        </p:nvSpPr>
        <p:spPr/>
        <p:txBody>
          <a:bodyPr/>
          <a:lstStyle/>
          <a:p>
            <a:pPr marL="457200" indent="-457200">
              <a:buAutoNum type="arabicPeriod"/>
            </a:pPr>
            <a:r>
              <a:rPr lang="nl-NL" dirty="0" smtClean="0"/>
              <a:t>stelling: NL was en is een economische provincie van DTSL</a:t>
            </a:r>
          </a:p>
          <a:p>
            <a:pPr marL="457200" indent="-457200">
              <a:buAutoNum type="arabicPeriod"/>
            </a:pPr>
            <a:endParaRPr lang="nl-NL" dirty="0"/>
          </a:p>
        </p:txBody>
      </p:sp>
    </p:spTree>
    <p:extLst>
      <p:ext uri="{BB962C8B-B14F-4D97-AF65-F5344CB8AC3E}">
        <p14:creationId xmlns:p14="http://schemas.microsoft.com/office/powerpoint/2010/main" val="3163828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Hitler</a:t>
            </a:r>
            <a:endParaRPr lang="nl-NL" dirty="0"/>
          </a:p>
        </p:txBody>
      </p:sp>
      <p:sp>
        <p:nvSpPr>
          <p:cNvPr id="3" name="Tijdelijke aanduiding voor inhoud 2"/>
          <p:cNvSpPr>
            <a:spLocks noGrp="1"/>
          </p:cNvSpPr>
          <p:nvPr>
            <p:ph idx="1"/>
          </p:nvPr>
        </p:nvSpPr>
        <p:spPr/>
        <p:txBody>
          <a:bodyPr/>
          <a:lstStyle/>
          <a:p>
            <a:r>
              <a:rPr lang="nl-NL" dirty="0" smtClean="0">
                <a:hlinkClick r:id="rId2"/>
              </a:rPr>
              <a:t>http://www.worldfuturefund.org/Media/Germanvideo/hitlervideo.html</a:t>
            </a:r>
            <a:endParaRPr lang="nl-NL" dirty="0" smtClean="0"/>
          </a:p>
          <a:p>
            <a:endParaRPr lang="nl-NL" dirty="0"/>
          </a:p>
          <a:p>
            <a:endParaRPr lang="nl-NL" dirty="0"/>
          </a:p>
        </p:txBody>
      </p:sp>
    </p:spTree>
    <p:extLst>
      <p:ext uri="{BB962C8B-B14F-4D97-AF65-F5344CB8AC3E}">
        <p14:creationId xmlns:p14="http://schemas.microsoft.com/office/powerpoint/2010/main" val="3582167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457200" indent="-457200">
              <a:buAutoNum type="arabicPeriod"/>
            </a:pPr>
            <a:r>
              <a:rPr lang="nl-NL" dirty="0" smtClean="0"/>
              <a:t>Wielenga</a:t>
            </a:r>
          </a:p>
          <a:p>
            <a:pPr marL="457200" indent="-457200">
              <a:buAutoNum type="arabicPeriod"/>
            </a:pPr>
            <a:r>
              <a:rPr lang="nl-NL" dirty="0" err="1" smtClean="0"/>
              <a:t>Kershaw</a:t>
            </a:r>
            <a:endParaRPr lang="nl-NL" dirty="0"/>
          </a:p>
        </p:txBody>
      </p:sp>
    </p:spTree>
    <p:extLst>
      <p:ext uri="{BB962C8B-B14F-4D97-AF65-F5344CB8AC3E}">
        <p14:creationId xmlns:p14="http://schemas.microsoft.com/office/powerpoint/2010/main" val="1851172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Stalin</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www.youtube.com/watch?v=8IGbjPqFFvA</a:t>
            </a:r>
            <a:endParaRPr lang="nl-NL" dirty="0" smtClean="0"/>
          </a:p>
          <a:p>
            <a:endParaRPr lang="nl-NL" dirty="0"/>
          </a:p>
          <a:p>
            <a:r>
              <a:rPr lang="nl-NL" dirty="0">
                <a:hlinkClick r:id="rId3"/>
              </a:rPr>
              <a:t>https://</a:t>
            </a:r>
            <a:r>
              <a:rPr lang="nl-NL" dirty="0" smtClean="0">
                <a:hlinkClick r:id="rId3"/>
              </a:rPr>
              <a:t>www.youtube.com/watch?v=8IGbjPqFFvA&amp;index=2&amp;list=PLosG6_AGKyrc72ze-tvvJIdFTJi-irqBS</a:t>
            </a:r>
            <a:endParaRPr lang="nl-NL" dirty="0" smtClean="0"/>
          </a:p>
          <a:p>
            <a:endParaRPr lang="nl-NL" dirty="0"/>
          </a:p>
          <a:p>
            <a:r>
              <a:rPr lang="nl-NL" dirty="0" smtClean="0"/>
              <a:t>Nog een keer Hitler:</a:t>
            </a:r>
          </a:p>
          <a:p>
            <a:r>
              <a:rPr lang="nl-NL" dirty="0">
                <a:hlinkClick r:id="rId4"/>
              </a:rPr>
              <a:t>https://www.youtube.com/verify_controversy?next_url=/</a:t>
            </a:r>
            <a:r>
              <a:rPr lang="nl-NL" dirty="0" smtClean="0">
                <a:hlinkClick r:id="rId4"/>
              </a:rPr>
              <a:t>watch%3Fv%3DVbduo4fHANA%26feature%3Drelated%26bpctr%3D1416388039</a:t>
            </a:r>
            <a:endParaRPr lang="nl-NL" dirty="0" smtClean="0"/>
          </a:p>
          <a:p>
            <a:endParaRPr lang="nl-NL" dirty="0" smtClean="0"/>
          </a:p>
          <a:p>
            <a:endParaRPr lang="nl-NL" dirty="0"/>
          </a:p>
          <a:p>
            <a:endParaRPr lang="nl-NL" dirty="0"/>
          </a:p>
        </p:txBody>
      </p:sp>
    </p:spTree>
    <p:extLst>
      <p:ext uri="{BB962C8B-B14F-4D97-AF65-F5344CB8AC3E}">
        <p14:creationId xmlns:p14="http://schemas.microsoft.com/office/powerpoint/2010/main" val="1060058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Leni</a:t>
            </a:r>
            <a:r>
              <a:rPr lang="nl-NL" dirty="0" smtClean="0"/>
              <a:t> </a:t>
            </a:r>
            <a:r>
              <a:rPr lang="nl-NL" dirty="0" err="1" smtClean="0"/>
              <a:t>Riefenstahl</a:t>
            </a:r>
            <a:r>
              <a:rPr lang="nl-NL" dirty="0" smtClean="0"/>
              <a:t> </a:t>
            </a:r>
            <a:r>
              <a:rPr lang="nl-NL" dirty="0" err="1" smtClean="0"/>
              <a:t>Triumf</a:t>
            </a:r>
            <a:r>
              <a:rPr lang="nl-NL" dirty="0" smtClean="0"/>
              <a:t> des Willen</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www.youtube.com/watch?v=GHs2coAzLJ8</a:t>
            </a:r>
            <a:endParaRPr lang="nl-NL" dirty="0" smtClean="0"/>
          </a:p>
          <a:p>
            <a:endParaRPr lang="nl-NL" dirty="0"/>
          </a:p>
          <a:p>
            <a:endParaRPr lang="nl-NL" dirty="0"/>
          </a:p>
        </p:txBody>
      </p:sp>
    </p:spTree>
    <p:extLst>
      <p:ext uri="{BB962C8B-B14F-4D97-AF65-F5344CB8AC3E}">
        <p14:creationId xmlns:p14="http://schemas.microsoft.com/office/powerpoint/2010/main" val="2111070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8291264" cy="1371600"/>
          </a:xfrm>
        </p:spPr>
        <p:txBody>
          <a:bodyPr>
            <a:normAutofit/>
          </a:bodyPr>
          <a:lstStyle/>
          <a:p>
            <a:r>
              <a:rPr lang="nl-NL" dirty="0"/>
              <a:t>Max Weber: </a:t>
            </a:r>
            <a:r>
              <a:rPr lang="nl-NL" dirty="0" err="1"/>
              <a:t>Wirtschaft</a:t>
            </a:r>
            <a:r>
              <a:rPr lang="nl-NL" dirty="0"/>
              <a:t> </a:t>
            </a:r>
            <a:r>
              <a:rPr lang="nl-NL" dirty="0" err="1"/>
              <a:t>und</a:t>
            </a:r>
            <a:r>
              <a:rPr lang="nl-NL" dirty="0"/>
              <a:t> </a:t>
            </a:r>
            <a:r>
              <a:rPr lang="nl-NL" dirty="0" err="1"/>
              <a:t>Gesellschaft</a:t>
            </a:r>
            <a:r>
              <a:rPr lang="nl-NL" dirty="0"/>
              <a:t> (1925)</a:t>
            </a:r>
          </a:p>
        </p:txBody>
      </p:sp>
      <p:sp>
        <p:nvSpPr>
          <p:cNvPr id="3" name="Tijdelijke aanduiding voor inhoud 2"/>
          <p:cNvSpPr>
            <a:spLocks noGrp="1"/>
          </p:cNvSpPr>
          <p:nvPr>
            <p:ph idx="1"/>
          </p:nvPr>
        </p:nvSpPr>
        <p:spPr/>
        <p:txBody>
          <a:bodyPr>
            <a:normAutofit lnSpcReduction="10000"/>
          </a:bodyPr>
          <a:lstStyle/>
          <a:p>
            <a:r>
              <a:rPr lang="nl-NL" dirty="0"/>
              <a:t> drie ideaaltypes van legitieme dominantie onderscheiden:</a:t>
            </a:r>
          </a:p>
          <a:p>
            <a:endParaRPr lang="nl-NL" dirty="0"/>
          </a:p>
          <a:p>
            <a:r>
              <a:rPr lang="nl-NL" dirty="0" smtClean="0"/>
              <a:t>1. traditioneel </a:t>
            </a:r>
            <a:r>
              <a:rPr lang="nl-NL" dirty="0"/>
              <a:t>leiderschap, gebaseerd op (historische) gebruiken, </a:t>
            </a:r>
            <a:r>
              <a:rPr lang="nl-NL" dirty="0" err="1"/>
              <a:t>vb</a:t>
            </a:r>
            <a:r>
              <a:rPr lang="nl-NL" dirty="0"/>
              <a:t>: monarchie</a:t>
            </a:r>
          </a:p>
          <a:p>
            <a:r>
              <a:rPr lang="nl-NL" dirty="0" smtClean="0"/>
              <a:t>2. charismatisch </a:t>
            </a:r>
            <a:r>
              <a:rPr lang="nl-NL" dirty="0"/>
              <a:t>leiderschap, gebaseerd op de veronderstelde uitzonderlijke kwaliteiten van de leider, </a:t>
            </a:r>
            <a:r>
              <a:rPr lang="nl-NL" dirty="0" err="1"/>
              <a:t>vb</a:t>
            </a:r>
            <a:r>
              <a:rPr lang="nl-NL" dirty="0"/>
              <a:t>: Gandhi, Hitler</a:t>
            </a:r>
          </a:p>
          <a:p>
            <a:r>
              <a:rPr lang="nl-NL" dirty="0" smtClean="0"/>
              <a:t>3. legaal-rationeel </a:t>
            </a:r>
            <a:r>
              <a:rPr lang="nl-NL" dirty="0"/>
              <a:t>leiderschap, </a:t>
            </a:r>
            <a:r>
              <a:rPr lang="nl-NL" dirty="0" err="1"/>
              <a:t>vb</a:t>
            </a:r>
            <a:r>
              <a:rPr lang="nl-NL" dirty="0"/>
              <a:t>: leiders verkozen middels verkiezingen</a:t>
            </a:r>
          </a:p>
          <a:p>
            <a:r>
              <a:rPr lang="nl-NL" dirty="0"/>
              <a:t>Dit zijn conceptuele modellen van het legitieme leiderschap, Weber voorzag naast het legitieme leiderschap ook illegitiem leiderschap.</a:t>
            </a:r>
          </a:p>
        </p:txBody>
      </p:sp>
    </p:spTree>
    <p:extLst>
      <p:ext uri="{BB962C8B-B14F-4D97-AF65-F5344CB8AC3E}">
        <p14:creationId xmlns:p14="http://schemas.microsoft.com/office/powerpoint/2010/main" val="3892237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Ian </a:t>
            </a:r>
            <a:r>
              <a:rPr lang="nl-NL" dirty="0" err="1" smtClean="0"/>
              <a:t>Kershaw</a:t>
            </a:r>
            <a:r>
              <a:rPr lang="nl-NL" dirty="0" smtClean="0"/>
              <a:t> verschil Hitler Stalin</a:t>
            </a:r>
            <a:endParaRPr lang="nl-NL" dirty="0"/>
          </a:p>
        </p:txBody>
      </p:sp>
      <p:sp>
        <p:nvSpPr>
          <p:cNvPr id="3" name="Tijdelijke aanduiding voor inhoud 2"/>
          <p:cNvSpPr>
            <a:spLocks noGrp="1"/>
          </p:cNvSpPr>
          <p:nvPr>
            <p:ph idx="1"/>
          </p:nvPr>
        </p:nvSpPr>
        <p:spPr>
          <a:xfrm>
            <a:off x="457200" y="1752600"/>
            <a:ext cx="7620000" cy="4844752"/>
          </a:xfrm>
        </p:spPr>
        <p:txBody>
          <a:bodyPr>
            <a:normAutofit lnSpcReduction="10000"/>
          </a:bodyPr>
          <a:lstStyle/>
          <a:p>
            <a:pPr marL="457200" indent="-457200">
              <a:buAutoNum type="arabicPeriod"/>
            </a:pPr>
            <a:r>
              <a:rPr lang="nl-NL" dirty="0" smtClean="0"/>
              <a:t>Stalin: interventionist, Hitler non-interventionist behalve oorlog en propaganda</a:t>
            </a:r>
          </a:p>
          <a:p>
            <a:pPr marL="457200" indent="-457200">
              <a:buAutoNum type="arabicPeriod"/>
            </a:pPr>
            <a:r>
              <a:rPr lang="nl-NL" dirty="0" smtClean="0"/>
              <a:t>Loyaliteit versus ideologie. Hitler had sterkere positie: stond zelf in centrum Nazi </a:t>
            </a:r>
            <a:r>
              <a:rPr lang="nl-NL" dirty="0" err="1" smtClean="0"/>
              <a:t>Weltanschauung</a:t>
            </a:r>
            <a:r>
              <a:rPr lang="nl-NL" dirty="0" smtClean="0"/>
              <a:t>. Hitler was geliefd. Stalin kon niet op loyaliteit rekenen, interpretatie van </a:t>
            </a:r>
            <a:r>
              <a:rPr lang="nl-NL" dirty="0" err="1" smtClean="0"/>
              <a:t>marx</a:t>
            </a:r>
            <a:r>
              <a:rPr lang="nl-NL" dirty="0" smtClean="0"/>
              <a:t>/</a:t>
            </a:r>
            <a:r>
              <a:rPr lang="nl-NL" dirty="0" err="1" smtClean="0"/>
              <a:t>lenin</a:t>
            </a:r>
            <a:r>
              <a:rPr lang="nl-NL" dirty="0" smtClean="0"/>
              <a:t> werd betwist, zuiveringen noodzakelijk</a:t>
            </a:r>
          </a:p>
          <a:p>
            <a:pPr marL="457200" indent="-457200">
              <a:buAutoNum type="arabicPeriod"/>
            </a:pPr>
            <a:r>
              <a:rPr lang="nl-NL" dirty="0" smtClean="0"/>
              <a:t>Statisch systeem versus dynamiek. Stalin was onderdeel van ideologisch systeem met concrete doelen, die stap terug kon doen, revolutie afwachten, dus statisch systeem, Nazisme als ideologie was systeemloos, permanente vlucht naar voren, alles of niets, niet statisch permanente dynamiek</a:t>
            </a:r>
          </a:p>
          <a:p>
            <a:pPr marL="457200" indent="-457200">
              <a:buAutoNum type="arabicPeriod"/>
            </a:pPr>
            <a:r>
              <a:rPr lang="nl-NL" dirty="0" smtClean="0"/>
              <a:t>Hitler systeemloos, </a:t>
            </a:r>
            <a:r>
              <a:rPr lang="nl-NL" dirty="0" err="1" smtClean="0"/>
              <a:t>unchecked</a:t>
            </a:r>
            <a:r>
              <a:rPr lang="nl-NL" dirty="0" smtClean="0"/>
              <a:t> </a:t>
            </a:r>
            <a:r>
              <a:rPr lang="nl-NL" dirty="0" err="1" smtClean="0"/>
              <a:t>struggle</a:t>
            </a:r>
            <a:r>
              <a:rPr lang="nl-NL" dirty="0" smtClean="0"/>
              <a:t>, radicalisering built in, Stalin system of </a:t>
            </a:r>
            <a:r>
              <a:rPr lang="nl-NL" dirty="0" err="1" smtClean="0"/>
              <a:t>rule</a:t>
            </a:r>
            <a:r>
              <a:rPr lang="nl-NL" dirty="0" smtClean="0"/>
              <a:t> en reproduceerbaar</a:t>
            </a:r>
          </a:p>
          <a:p>
            <a:pPr marL="457200" indent="-457200">
              <a:buAutoNum type="arabicPeriod"/>
            </a:pPr>
            <a:r>
              <a:rPr lang="nl-NL" dirty="0" err="1" smtClean="0"/>
              <a:t>Nazis</a:t>
            </a:r>
            <a:r>
              <a:rPr lang="nl-NL" dirty="0" smtClean="0"/>
              <a:t>: klassiek charismatisch leiderschap, Stalin niet</a:t>
            </a:r>
          </a:p>
          <a:p>
            <a:pPr marL="457200" indent="-457200">
              <a:buAutoNum type="arabicPeriod"/>
            </a:pPr>
            <a:endParaRPr lang="nl-NL" dirty="0"/>
          </a:p>
        </p:txBody>
      </p:sp>
    </p:spTree>
    <p:extLst>
      <p:ext uri="{BB962C8B-B14F-4D97-AF65-F5344CB8AC3E}">
        <p14:creationId xmlns:p14="http://schemas.microsoft.com/office/powerpoint/2010/main" val="12277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populisme</a:t>
            </a:r>
            <a:endParaRPr lang="nl-NL" dirty="0"/>
          </a:p>
        </p:txBody>
      </p:sp>
      <p:sp>
        <p:nvSpPr>
          <p:cNvPr id="3" name="Tijdelijke aanduiding voor inhoud 2"/>
          <p:cNvSpPr>
            <a:spLocks noGrp="1"/>
          </p:cNvSpPr>
          <p:nvPr>
            <p:ph idx="1"/>
          </p:nvPr>
        </p:nvSpPr>
        <p:spPr/>
        <p:txBody>
          <a:bodyPr/>
          <a:lstStyle/>
          <a:p>
            <a:endParaRPr lang="nl-NL" dirty="0"/>
          </a:p>
          <a:p>
            <a:r>
              <a:rPr lang="nl-NL" dirty="0"/>
              <a:t>1. afkeer van het partijestablishment; (tegen de Haagse Elite en Grachtengordel, linkse kerk, </a:t>
            </a:r>
            <a:r>
              <a:rPr lang="nl-NL" dirty="0" err="1"/>
              <a:t>PvDA</a:t>
            </a:r>
            <a:r>
              <a:rPr lang="nl-NL" dirty="0"/>
              <a:t>, </a:t>
            </a:r>
            <a:r>
              <a:rPr lang="nl-NL" dirty="0" err="1"/>
              <a:t>Eurofielen</a:t>
            </a:r>
            <a:r>
              <a:rPr lang="nl-NL" dirty="0"/>
              <a:t> etc.)</a:t>
            </a:r>
          </a:p>
          <a:p>
            <a:r>
              <a:rPr lang="nl-NL" dirty="0"/>
              <a:t>2. het volk staat op een voetstuk en aan haar wil wordt constant gerefereerd; (Henk en Ingrid, “de man in de straat”, etc.)</a:t>
            </a:r>
          </a:p>
          <a:p>
            <a:r>
              <a:rPr lang="nl-NL" dirty="0"/>
              <a:t>3. charismatisch </a:t>
            </a:r>
            <a:r>
              <a:rPr lang="nl-NL" dirty="0" smtClean="0"/>
              <a:t>leiderschap</a:t>
            </a:r>
            <a:endParaRPr lang="nl-NL" dirty="0"/>
          </a:p>
          <a:p>
            <a:r>
              <a:rPr lang="nl-NL" dirty="0"/>
              <a:t>4. er wordt een beroep gedaan op eenheid en vaderlandsliefde.</a:t>
            </a:r>
          </a:p>
        </p:txBody>
      </p:sp>
    </p:spTree>
    <p:extLst>
      <p:ext uri="{BB962C8B-B14F-4D97-AF65-F5344CB8AC3E}">
        <p14:creationId xmlns:p14="http://schemas.microsoft.com/office/powerpoint/2010/main" val="552483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fascisme</a:t>
            </a:r>
            <a:endParaRPr lang="nl-NL" dirty="0"/>
          </a:p>
        </p:txBody>
      </p:sp>
      <p:sp>
        <p:nvSpPr>
          <p:cNvPr id="3" name="Tijdelijke aanduiding voor inhoud 2"/>
          <p:cNvSpPr>
            <a:spLocks noGrp="1"/>
          </p:cNvSpPr>
          <p:nvPr>
            <p:ph idx="1"/>
          </p:nvPr>
        </p:nvSpPr>
        <p:spPr/>
        <p:txBody>
          <a:bodyPr/>
          <a:lstStyle/>
          <a:p>
            <a:pPr marL="457200" indent="-457200">
              <a:buAutoNum type="arabicPeriod"/>
            </a:pPr>
            <a:r>
              <a:rPr lang="nl-NL" dirty="0" smtClean="0"/>
              <a:t>Fascisme </a:t>
            </a:r>
            <a:r>
              <a:rPr lang="nl-NL" dirty="0"/>
              <a:t>in strikte zin is </a:t>
            </a:r>
            <a:r>
              <a:rPr lang="nl-NL" dirty="0" smtClean="0"/>
              <a:t>Italiaans, Mussolini</a:t>
            </a:r>
          </a:p>
          <a:p>
            <a:pPr marL="457200" indent="-457200">
              <a:buAutoNum type="arabicPeriod"/>
            </a:pPr>
            <a:r>
              <a:rPr lang="nl-NL" dirty="0"/>
              <a:t>Eén partij of persoon heeft alle macht. </a:t>
            </a:r>
            <a:endParaRPr lang="nl-NL" dirty="0" smtClean="0"/>
          </a:p>
          <a:p>
            <a:pPr marL="457200" indent="-457200">
              <a:buAutoNum type="arabicPeriod"/>
            </a:pPr>
            <a:r>
              <a:rPr lang="nl-NL" dirty="0" smtClean="0"/>
              <a:t>Het </a:t>
            </a:r>
            <a:r>
              <a:rPr lang="nl-NL" dirty="0"/>
              <a:t>fascisme is anticommunistisch, antiliberaal en extreem </a:t>
            </a:r>
            <a:r>
              <a:rPr lang="nl-NL" dirty="0" smtClean="0"/>
              <a:t>nationalistisch.</a:t>
            </a:r>
          </a:p>
          <a:p>
            <a:pPr marL="457200" indent="-457200">
              <a:buAutoNum type="arabicPeriod"/>
            </a:pPr>
            <a:r>
              <a:rPr lang="nl-NL" dirty="0" smtClean="0"/>
              <a:t>Door </a:t>
            </a:r>
            <a:r>
              <a:rPr lang="nl-NL" dirty="0"/>
              <a:t>middel van partijmilities (in uniform), massademonstraties en verheerlijking van de leider probeerde men het volk tot een eenheid te </a:t>
            </a:r>
            <a:r>
              <a:rPr lang="nl-NL" dirty="0" smtClean="0"/>
              <a:t>smeden</a:t>
            </a:r>
          </a:p>
          <a:p>
            <a:pPr marL="457200" indent="-457200">
              <a:buAutoNum type="arabicPeriod"/>
            </a:pPr>
            <a:r>
              <a:rPr lang="nl-NL" dirty="0" smtClean="0"/>
              <a:t>Corporatisme</a:t>
            </a:r>
          </a:p>
          <a:p>
            <a:pPr marL="457200" indent="-457200">
              <a:buAutoNum type="arabicPeriod"/>
            </a:pPr>
            <a:r>
              <a:rPr lang="nl-NL" dirty="0" smtClean="0"/>
              <a:t>Etnisch nationalisme</a:t>
            </a:r>
          </a:p>
          <a:p>
            <a:endParaRPr lang="nl-NL" dirty="0"/>
          </a:p>
        </p:txBody>
      </p:sp>
    </p:spTree>
    <p:extLst>
      <p:ext uri="{BB962C8B-B14F-4D97-AF65-F5344CB8AC3E}">
        <p14:creationId xmlns:p14="http://schemas.microsoft.com/office/powerpoint/2010/main" val="1818903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fascisme</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1. tegenstander traditioneel </a:t>
            </a:r>
            <a:r>
              <a:rPr lang="nl-NL" dirty="0"/>
              <a:t>linkse als rechtse politieke partijen</a:t>
            </a:r>
            <a:r>
              <a:rPr lang="nl-NL" dirty="0" smtClean="0"/>
              <a:t>.</a:t>
            </a:r>
            <a:endParaRPr lang="nl-NL" dirty="0"/>
          </a:p>
          <a:p>
            <a:r>
              <a:rPr lang="nl-NL" dirty="0" smtClean="0"/>
              <a:t>2. vereert </a:t>
            </a:r>
            <a:r>
              <a:rPr lang="nl-NL" dirty="0"/>
              <a:t>machtsvertoon en </a:t>
            </a:r>
            <a:r>
              <a:rPr lang="nl-NL" dirty="0" smtClean="0"/>
              <a:t>gebruik </a:t>
            </a:r>
            <a:r>
              <a:rPr lang="nl-NL" dirty="0"/>
              <a:t>van geweld, voor zover dat is gericht op de omverwerping van de bestaande maatschappelijke orde.</a:t>
            </a:r>
          </a:p>
          <a:p>
            <a:r>
              <a:rPr lang="nl-NL" dirty="0" smtClean="0"/>
              <a:t>3. Het </a:t>
            </a:r>
            <a:r>
              <a:rPr lang="nl-NL" dirty="0"/>
              <a:t>fascisme kent een autoritaire structuur met aan het hoofd daarvan een leider aan wie charismatische eigenschappen worden toegeschreven.</a:t>
            </a:r>
          </a:p>
          <a:p>
            <a:r>
              <a:rPr lang="nl-NL" dirty="0" smtClean="0"/>
              <a:t>4. Het </a:t>
            </a:r>
            <a:r>
              <a:rPr lang="nl-NL" dirty="0"/>
              <a:t>fascisme streeft naar de instelling van een politieke dictatuur.</a:t>
            </a:r>
          </a:p>
          <a:p>
            <a:r>
              <a:rPr lang="nl-NL" dirty="0" smtClean="0"/>
              <a:t>5. Het </a:t>
            </a:r>
            <a:r>
              <a:rPr lang="nl-NL" dirty="0"/>
              <a:t>fascisme streeft naar een totalitaire staat -- de volledige controle over het maatschappelijk leven en de sociale en culturele organisaties.</a:t>
            </a:r>
          </a:p>
          <a:p>
            <a:r>
              <a:rPr lang="nl-NL" dirty="0" smtClean="0"/>
              <a:t>6. Het </a:t>
            </a:r>
            <a:r>
              <a:rPr lang="nl-NL" dirty="0"/>
              <a:t>fascisme is extreem nationalistisch.</a:t>
            </a:r>
          </a:p>
          <a:p>
            <a:r>
              <a:rPr lang="nl-NL" dirty="0" smtClean="0"/>
              <a:t>7. Het </a:t>
            </a:r>
            <a:r>
              <a:rPr lang="nl-NL" dirty="0"/>
              <a:t>fascisme pleit voor een continue strijd om de eigen natie te kunnen doen overleven te midden van andere staten.</a:t>
            </a:r>
          </a:p>
          <a:p>
            <a:r>
              <a:rPr lang="nl-NL" dirty="0" smtClean="0"/>
              <a:t>8. Het </a:t>
            </a:r>
            <a:r>
              <a:rPr lang="nl-NL" dirty="0"/>
              <a:t>fascisme berust in hoofdzaak op de maatschappelijke middenklasse.</a:t>
            </a:r>
          </a:p>
          <a:p>
            <a:r>
              <a:rPr lang="nl-NL" dirty="0" smtClean="0"/>
              <a:t>9. Het </a:t>
            </a:r>
            <a:r>
              <a:rPr lang="nl-NL" dirty="0"/>
              <a:t>fascisme streeft naar sociale eenheid en de opheffing van alle bestaande klassen- en belangentegenstellingen.</a:t>
            </a:r>
          </a:p>
        </p:txBody>
      </p:sp>
    </p:spTree>
    <p:extLst>
      <p:ext uri="{BB962C8B-B14F-4D97-AF65-F5344CB8AC3E}">
        <p14:creationId xmlns:p14="http://schemas.microsoft.com/office/powerpoint/2010/main" val="1123895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Nationaal socialisme</a:t>
            </a:r>
            <a:endParaRPr lang="nl-NL" dirty="0"/>
          </a:p>
        </p:txBody>
      </p:sp>
      <p:sp>
        <p:nvSpPr>
          <p:cNvPr id="3" name="Tijdelijke aanduiding voor inhoud 2"/>
          <p:cNvSpPr>
            <a:spLocks noGrp="1"/>
          </p:cNvSpPr>
          <p:nvPr>
            <p:ph idx="1"/>
          </p:nvPr>
        </p:nvSpPr>
        <p:spPr/>
        <p:txBody>
          <a:bodyPr>
            <a:normAutofit lnSpcReduction="10000"/>
          </a:bodyPr>
          <a:lstStyle/>
          <a:p>
            <a:pPr marL="457200" indent="-457200">
              <a:buAutoNum type="arabicPeriod"/>
            </a:pPr>
            <a:r>
              <a:rPr lang="nl-NL" dirty="0" smtClean="0"/>
              <a:t>Minder corporatisme, meer racisme</a:t>
            </a:r>
          </a:p>
          <a:p>
            <a:pPr marL="457200" indent="-457200">
              <a:buAutoNum type="arabicPeriod"/>
            </a:pPr>
            <a:r>
              <a:rPr lang="nl-NL" dirty="0" smtClean="0"/>
              <a:t>Antiparlementair, antiliberaal, tegen vrijheid van meningsuiting</a:t>
            </a:r>
          </a:p>
          <a:p>
            <a:pPr marL="457200" indent="-457200">
              <a:buAutoNum type="arabicPeriod"/>
            </a:pPr>
            <a:r>
              <a:rPr lang="nl-NL" dirty="0"/>
              <a:t>alleen "</a:t>
            </a:r>
            <a:r>
              <a:rPr lang="nl-NL" dirty="0" err="1"/>
              <a:t>arische</a:t>
            </a:r>
            <a:r>
              <a:rPr lang="nl-NL" dirty="0"/>
              <a:t>" mensen </a:t>
            </a:r>
            <a:r>
              <a:rPr lang="nl-NL" dirty="0" smtClean="0"/>
              <a:t>in staat cultuur </a:t>
            </a:r>
            <a:r>
              <a:rPr lang="nl-NL" dirty="0"/>
              <a:t>en </a:t>
            </a:r>
            <a:r>
              <a:rPr lang="nl-NL" dirty="0" smtClean="0"/>
              <a:t>wetenschap</a:t>
            </a:r>
          </a:p>
          <a:p>
            <a:pPr marL="457200" indent="-457200">
              <a:buAutoNum type="arabicPeriod"/>
            </a:pPr>
            <a:r>
              <a:rPr lang="nl-NL" dirty="0" smtClean="0"/>
              <a:t>Andere rassen geschikt slavenwerk</a:t>
            </a:r>
          </a:p>
          <a:p>
            <a:pPr marL="457200" indent="-457200">
              <a:buAutoNum type="arabicPeriod"/>
            </a:pPr>
            <a:r>
              <a:rPr lang="nl-NL" dirty="0" smtClean="0"/>
              <a:t>Joden zijn gevaarlijk, massamoord, genocide</a:t>
            </a:r>
          </a:p>
          <a:p>
            <a:pPr marL="457200" indent="-457200">
              <a:buAutoNum type="arabicPeriod"/>
            </a:pPr>
            <a:r>
              <a:rPr lang="nl-NL" dirty="0" smtClean="0"/>
              <a:t>Sociaal darwinisme, </a:t>
            </a:r>
            <a:r>
              <a:rPr lang="nl-NL" dirty="0" err="1" smtClean="0"/>
              <a:t>eugenitica</a:t>
            </a:r>
            <a:endParaRPr lang="nl-NL" dirty="0" smtClean="0"/>
          </a:p>
          <a:p>
            <a:pPr marL="457200" indent="-457200">
              <a:buAutoNum type="arabicPeriod"/>
            </a:pPr>
            <a:r>
              <a:rPr lang="nl-NL" dirty="0" smtClean="0"/>
              <a:t>Nietzsche </a:t>
            </a:r>
            <a:r>
              <a:rPr lang="nl-NL" dirty="0" err="1" smtClean="0"/>
              <a:t>Ubermensch</a:t>
            </a:r>
            <a:r>
              <a:rPr lang="nl-NL" dirty="0" smtClean="0"/>
              <a:t>, uit bestaande mens komt nieuw soort mens</a:t>
            </a:r>
          </a:p>
          <a:p>
            <a:pPr marL="457200" indent="-457200">
              <a:buAutoNum type="arabicPeriod"/>
            </a:pPr>
            <a:r>
              <a:rPr lang="nl-NL" dirty="0" smtClean="0"/>
              <a:t>Hitler geeft Nietzsche racistische draai, </a:t>
            </a:r>
            <a:r>
              <a:rPr lang="nl-NL" dirty="0" err="1" smtClean="0"/>
              <a:t>Ubermensch</a:t>
            </a:r>
            <a:r>
              <a:rPr lang="nl-NL" dirty="0" smtClean="0"/>
              <a:t> en </a:t>
            </a:r>
            <a:r>
              <a:rPr lang="nl-NL" dirty="0" err="1" smtClean="0"/>
              <a:t>Untermensch</a:t>
            </a:r>
            <a:r>
              <a:rPr lang="nl-NL" dirty="0" smtClean="0"/>
              <a:t> (</a:t>
            </a:r>
            <a:r>
              <a:rPr lang="nl-NL" dirty="0" err="1" smtClean="0"/>
              <a:t>Nietsche</a:t>
            </a:r>
            <a:r>
              <a:rPr lang="nl-NL" dirty="0" smtClean="0"/>
              <a:t> spreekt daar niet over)</a:t>
            </a:r>
            <a:endParaRPr lang="nl-NL" dirty="0"/>
          </a:p>
        </p:txBody>
      </p:sp>
    </p:spTree>
    <p:extLst>
      <p:ext uri="{BB962C8B-B14F-4D97-AF65-F5344CB8AC3E}">
        <p14:creationId xmlns:p14="http://schemas.microsoft.com/office/powerpoint/2010/main" val="137863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Franco</a:t>
            </a:r>
            <a:endParaRPr lang="nl-NL" dirty="0"/>
          </a:p>
        </p:txBody>
      </p:sp>
      <p:sp>
        <p:nvSpPr>
          <p:cNvPr id="3" name="Tijdelijke aanduiding voor inhoud 2"/>
          <p:cNvSpPr>
            <a:spLocks noGrp="1"/>
          </p:cNvSpPr>
          <p:nvPr>
            <p:ph idx="1"/>
          </p:nvPr>
        </p:nvSpPr>
        <p:spPr/>
        <p:txBody>
          <a:bodyPr>
            <a:normAutofit fontScale="92500" lnSpcReduction="10000"/>
          </a:bodyPr>
          <a:lstStyle/>
          <a:p>
            <a:pPr marL="457200" indent="-457200">
              <a:buAutoNum type="arabicPeriod"/>
            </a:pPr>
            <a:r>
              <a:rPr lang="nl-NL" dirty="0" smtClean="0"/>
              <a:t>Ideologisch </a:t>
            </a:r>
            <a:r>
              <a:rPr lang="nl-NL" dirty="0"/>
              <a:t>gezien was het </a:t>
            </a:r>
            <a:r>
              <a:rPr lang="nl-NL" dirty="0" err="1"/>
              <a:t>franquisme</a:t>
            </a:r>
            <a:r>
              <a:rPr lang="nl-NL" dirty="0"/>
              <a:t> eerder autoritair-reactionair dan fascistisch. De machtsbasis ervan vormden leger, </a:t>
            </a:r>
            <a:r>
              <a:rPr lang="nl-NL" dirty="0" err="1"/>
              <a:t>grootgrondbezittes</a:t>
            </a:r>
            <a:r>
              <a:rPr lang="nl-NL" dirty="0"/>
              <a:t> en “</a:t>
            </a:r>
            <a:r>
              <a:rPr lang="nl-NL" dirty="0" err="1"/>
              <a:t>Finanzkapital</a:t>
            </a:r>
            <a:r>
              <a:rPr lang="nl-NL" dirty="0"/>
              <a:t>”, en niet de groepen die de </a:t>
            </a:r>
            <a:r>
              <a:rPr lang="nl-NL" dirty="0" err="1"/>
              <a:t>ruggegraat</a:t>
            </a:r>
            <a:r>
              <a:rPr lang="nl-NL" dirty="0"/>
              <a:t> van fascistische bewegingen en regimes elders vormden.’ Elders? In feite alleen Duitsland, Italië en, wellicht, Argentinië</a:t>
            </a:r>
            <a:r>
              <a:rPr lang="nl-NL" dirty="0" smtClean="0"/>
              <a:t>.</a:t>
            </a:r>
          </a:p>
          <a:p>
            <a:pPr marL="457200" indent="-457200">
              <a:buAutoNum type="arabicPeriod"/>
            </a:pPr>
            <a:r>
              <a:rPr lang="nl-NL" dirty="0" err="1" smtClean="0"/>
              <a:t>Franco</a:t>
            </a:r>
            <a:r>
              <a:rPr lang="nl-NL" dirty="0" smtClean="0"/>
              <a:t> onderdrukte </a:t>
            </a:r>
            <a:r>
              <a:rPr lang="nl-NL" dirty="0" err="1" smtClean="0"/>
              <a:t>Falange</a:t>
            </a:r>
            <a:endParaRPr lang="nl-NL" dirty="0" smtClean="0"/>
          </a:p>
          <a:p>
            <a:pPr marL="457200" indent="-457200">
              <a:buAutoNum type="arabicPeriod"/>
            </a:pPr>
            <a:r>
              <a:rPr lang="nl-NL" dirty="0" smtClean="0"/>
              <a:t>Kwam dus niet voort uit volksmassa</a:t>
            </a:r>
          </a:p>
          <a:p>
            <a:pPr marL="457200" indent="-457200">
              <a:buAutoNum type="arabicPeriod"/>
            </a:pPr>
            <a:r>
              <a:rPr lang="nl-NL" dirty="0"/>
              <a:t>verkiezingen van februari 1936, vijf maanden vóór het uitbarsten van de burgeroorlog, had de </a:t>
            </a:r>
            <a:r>
              <a:rPr lang="nl-NL" dirty="0" err="1"/>
              <a:t>Falange</a:t>
            </a:r>
            <a:r>
              <a:rPr lang="nl-NL" dirty="0"/>
              <a:t> slechts 0,44 procent van de stemmen gekregen; vergelijk dat met de 33,1 procent die </a:t>
            </a:r>
            <a:r>
              <a:rPr lang="nl-NL" dirty="0" err="1"/>
              <a:t>Hitlers</a:t>
            </a:r>
            <a:r>
              <a:rPr lang="nl-NL" dirty="0"/>
              <a:t> </a:t>
            </a:r>
            <a:r>
              <a:rPr lang="nl-NL" dirty="0" err="1"/>
              <a:t>nsdap</a:t>
            </a:r>
            <a:r>
              <a:rPr lang="nl-NL" dirty="0"/>
              <a:t> in de laatste verkiezingen vóór de Machtsovername kreeg.</a:t>
            </a:r>
            <a:endParaRPr lang="nl-NL" dirty="0" smtClean="0"/>
          </a:p>
          <a:p>
            <a:pPr marL="457200" indent="-457200">
              <a:buAutoNum type="arabicPeriod"/>
            </a:pPr>
            <a:r>
              <a:rPr lang="nl-NL" dirty="0" smtClean="0"/>
              <a:t>Militaire dictatuur</a:t>
            </a:r>
            <a:endParaRPr lang="nl-NL" dirty="0"/>
          </a:p>
        </p:txBody>
      </p:sp>
    </p:spTree>
    <p:extLst>
      <p:ext uri="{BB962C8B-B14F-4D97-AF65-F5344CB8AC3E}">
        <p14:creationId xmlns:p14="http://schemas.microsoft.com/office/powerpoint/2010/main" val="668519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Relatie democratie fascisme</a:t>
            </a:r>
            <a:endParaRPr lang="nl-NL" dirty="0"/>
          </a:p>
        </p:txBody>
      </p:sp>
      <p:sp>
        <p:nvSpPr>
          <p:cNvPr id="3" name="Tijdelijke aanduiding voor inhoud 2"/>
          <p:cNvSpPr>
            <a:spLocks noGrp="1"/>
          </p:cNvSpPr>
          <p:nvPr>
            <p:ph idx="1"/>
          </p:nvPr>
        </p:nvSpPr>
        <p:spPr/>
        <p:txBody>
          <a:bodyPr>
            <a:normAutofit fontScale="92500" lnSpcReduction="10000"/>
          </a:bodyPr>
          <a:lstStyle/>
          <a:p>
            <a:pPr marL="457200" indent="-457200">
              <a:buAutoNum type="arabicPeriod"/>
            </a:pPr>
            <a:r>
              <a:rPr lang="nl-NL" dirty="0" smtClean="0"/>
              <a:t>fascistische volksbeweging</a:t>
            </a:r>
          </a:p>
          <a:p>
            <a:pPr marL="457200" indent="-457200">
              <a:buAutoNum type="arabicPeriod"/>
            </a:pPr>
            <a:r>
              <a:rPr lang="nl-NL" dirty="0" smtClean="0"/>
              <a:t>Er is dus relatie tussen democratie en fascisme</a:t>
            </a:r>
          </a:p>
          <a:p>
            <a:pPr marL="457200" indent="-457200">
              <a:buAutoNum type="arabicPeriod"/>
            </a:pPr>
            <a:r>
              <a:rPr lang="nl-NL" dirty="0" smtClean="0"/>
              <a:t>Hitler stelde officier functie open volk!</a:t>
            </a:r>
          </a:p>
          <a:p>
            <a:pPr marL="457200" indent="-457200">
              <a:buAutoNum type="arabicPeriod"/>
            </a:pPr>
            <a:r>
              <a:rPr lang="nl-NL" dirty="0"/>
              <a:t>democratie wordt meer bedreigd door ‘fascisme’, dat eruit voortkomt, dan door communisme, dat er niet uit voortkomt</a:t>
            </a:r>
            <a:r>
              <a:rPr lang="nl-NL" dirty="0" smtClean="0"/>
              <a:t>.</a:t>
            </a:r>
          </a:p>
          <a:p>
            <a:pPr marL="457200" indent="-457200">
              <a:buAutoNum type="arabicPeriod"/>
            </a:pPr>
            <a:r>
              <a:rPr lang="nl-NL" dirty="0"/>
              <a:t>De meeste landen waar </a:t>
            </a:r>
            <a:r>
              <a:rPr lang="nl-NL" dirty="0" smtClean="0"/>
              <a:t>communisten </a:t>
            </a:r>
            <a:r>
              <a:rPr lang="nl-NL" dirty="0"/>
              <a:t>aan de macht kwam, hadden überhaupt nooit democratie gekend; of als ze die </a:t>
            </a:r>
            <a:r>
              <a:rPr lang="nl-NL" dirty="0" err="1"/>
              <a:t>wèl</a:t>
            </a:r>
            <a:r>
              <a:rPr lang="nl-NL" dirty="0"/>
              <a:t> hadden gekend, zoals </a:t>
            </a:r>
            <a:r>
              <a:rPr lang="nl-NL" dirty="0" err="1"/>
              <a:t>Tsjechoslowakije</a:t>
            </a:r>
            <a:r>
              <a:rPr lang="nl-NL" dirty="0"/>
              <a:t>, dan had de communistische partij er met hulp van buiten de macht gegrepen. In het moederland zelf, Rusland, was het per staatsgreep aan de macht gekomen; de zogenaamde Oktoberrevolutie was een staatsgreep. Zelfs in het Rusland van 1917 was het communisme geen massabeweging, eerder een samenzwering.</a:t>
            </a:r>
          </a:p>
        </p:txBody>
      </p:sp>
    </p:spTree>
    <p:extLst>
      <p:ext uri="{BB962C8B-B14F-4D97-AF65-F5344CB8AC3E}">
        <p14:creationId xmlns:p14="http://schemas.microsoft.com/office/powerpoint/2010/main" val="2846168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7931224" cy="1371600"/>
          </a:xfrm>
        </p:spPr>
        <p:txBody>
          <a:bodyPr/>
          <a:lstStyle/>
          <a:p>
            <a:r>
              <a:rPr lang="nl-NL" dirty="0" smtClean="0"/>
              <a:t>NL werd pro-Duitse houding verweten</a:t>
            </a:r>
            <a:endParaRPr lang="nl-NL" dirty="0"/>
          </a:p>
        </p:txBody>
      </p:sp>
      <p:sp>
        <p:nvSpPr>
          <p:cNvPr id="3" name="Tijdelijke aanduiding voor inhoud 2"/>
          <p:cNvSpPr>
            <a:spLocks noGrp="1"/>
          </p:cNvSpPr>
          <p:nvPr>
            <p:ph idx="1"/>
          </p:nvPr>
        </p:nvSpPr>
        <p:spPr/>
        <p:txBody>
          <a:bodyPr/>
          <a:lstStyle/>
          <a:p>
            <a:pPr marL="457200" indent="-457200">
              <a:buAutoNum type="arabicPeriod"/>
            </a:pPr>
            <a:r>
              <a:rPr lang="nl-NL" dirty="0" smtClean="0"/>
              <a:t>NL niet aanwezig bij Versailles, door afzijdigheid</a:t>
            </a:r>
          </a:p>
          <a:p>
            <a:pPr marL="457200" indent="-457200">
              <a:buAutoNum type="arabicPeriod"/>
            </a:pPr>
            <a:r>
              <a:rPr lang="nl-NL" dirty="0" smtClean="0"/>
              <a:t>70.000 man ongewapende Duitse troepen Limburg</a:t>
            </a:r>
          </a:p>
          <a:p>
            <a:pPr marL="457200" indent="-457200">
              <a:buAutoNum type="arabicPeriod"/>
            </a:pPr>
            <a:r>
              <a:rPr lang="nl-NL" dirty="0" smtClean="0"/>
              <a:t>Asiel verleend aan Kaiser Wilhelm II</a:t>
            </a:r>
          </a:p>
          <a:p>
            <a:pPr marL="457200" indent="-457200">
              <a:buAutoNum type="arabicPeriod"/>
            </a:pPr>
            <a:r>
              <a:rPr lang="nl-NL" dirty="0" smtClean="0"/>
              <a:t>NL weigert Kaiser uit te leveren voor berechting</a:t>
            </a:r>
          </a:p>
          <a:p>
            <a:pPr marL="457200" indent="-457200">
              <a:buAutoNum type="arabicPeriod"/>
            </a:pPr>
            <a:r>
              <a:rPr lang="nl-NL" dirty="0" err="1" smtClean="0"/>
              <a:t>Belgie</a:t>
            </a:r>
            <a:r>
              <a:rPr lang="nl-NL" dirty="0" smtClean="0"/>
              <a:t> aast op delen Limburg en Zeeland</a:t>
            </a:r>
          </a:p>
          <a:p>
            <a:pPr marL="457200" indent="-457200">
              <a:buAutoNum type="arabicPeriod"/>
            </a:pPr>
            <a:r>
              <a:rPr lang="nl-NL" dirty="0" smtClean="0"/>
              <a:t>Mislukt omdat Frankrijk en VK niet willen dat NL in Duitse kamp komt</a:t>
            </a:r>
          </a:p>
          <a:p>
            <a:pPr marL="457200" indent="-457200">
              <a:buAutoNum type="arabicPeriod"/>
            </a:pPr>
            <a:r>
              <a:rPr lang="nl-NL" dirty="0" smtClean="0"/>
              <a:t>Relatie NL-</a:t>
            </a:r>
            <a:r>
              <a:rPr lang="nl-NL" dirty="0" err="1" smtClean="0"/>
              <a:t>Belgie</a:t>
            </a:r>
            <a:r>
              <a:rPr lang="nl-NL" dirty="0" smtClean="0"/>
              <a:t> slecht, Moerdijkkanaal!</a:t>
            </a:r>
          </a:p>
          <a:p>
            <a:pPr marL="457200" indent="-457200">
              <a:buAutoNum type="arabicPeriod"/>
            </a:pPr>
            <a:r>
              <a:rPr lang="nl-NL" dirty="0" smtClean="0"/>
              <a:t>Uiteindelijk accepteren VK en Frankrijk dat Kaiser in NL blijft, mag zich niet met politiek bemoeien</a:t>
            </a:r>
            <a:endParaRPr lang="nl-NL" dirty="0"/>
          </a:p>
        </p:txBody>
      </p:sp>
    </p:spTree>
    <p:extLst>
      <p:ext uri="{BB962C8B-B14F-4D97-AF65-F5344CB8AC3E}">
        <p14:creationId xmlns:p14="http://schemas.microsoft.com/office/powerpoint/2010/main" val="3750714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Mussolini/Hitler</a:t>
            </a:r>
            <a:endParaRPr lang="nl-NL" dirty="0"/>
          </a:p>
        </p:txBody>
      </p:sp>
      <p:sp>
        <p:nvSpPr>
          <p:cNvPr id="3" name="Tijdelijke aanduiding voor inhoud 2"/>
          <p:cNvSpPr>
            <a:spLocks noGrp="1"/>
          </p:cNvSpPr>
          <p:nvPr>
            <p:ph idx="1"/>
          </p:nvPr>
        </p:nvSpPr>
        <p:spPr>
          <a:xfrm>
            <a:off x="457200" y="1752600"/>
            <a:ext cx="7620000" cy="4916760"/>
          </a:xfrm>
        </p:spPr>
        <p:txBody>
          <a:bodyPr>
            <a:normAutofit fontScale="92500" lnSpcReduction="10000"/>
          </a:bodyPr>
          <a:lstStyle/>
          <a:p>
            <a:pPr marL="457200" indent="-457200">
              <a:buAutoNum type="arabicPeriod"/>
            </a:pPr>
            <a:r>
              <a:rPr lang="nl-NL" dirty="0" smtClean="0"/>
              <a:t>Mussolini niet antisemitisch het </a:t>
            </a:r>
            <a:r>
              <a:rPr lang="nl-NL" dirty="0"/>
              <a:t>vooroorlogse Italië onder Mussolini, waar juist opvallend veel joden zich bij de fascisten aansloten</a:t>
            </a:r>
            <a:r>
              <a:rPr lang="nl-NL" dirty="0" smtClean="0"/>
              <a:t>.</a:t>
            </a:r>
          </a:p>
          <a:p>
            <a:pPr marL="457200" indent="-457200">
              <a:buAutoNum type="arabicPeriod"/>
            </a:pPr>
            <a:r>
              <a:rPr lang="nl-NL" dirty="0" smtClean="0"/>
              <a:t>Ging om nationale staat niet om ras</a:t>
            </a:r>
          </a:p>
          <a:p>
            <a:pPr marL="457200" indent="-457200">
              <a:buAutoNum type="arabicPeriod"/>
            </a:pPr>
            <a:r>
              <a:rPr lang="nl-NL" dirty="0" smtClean="0"/>
              <a:t>1929 concordaat, RK werd staatsgodsdienst, Vaticaanstad, maar Mussolini had niets met geloof, Hitler </a:t>
            </a:r>
            <a:r>
              <a:rPr lang="nl-NL" dirty="0"/>
              <a:t>1933 concordaat: het Vaticaan de steun aan de Deutsche </a:t>
            </a:r>
            <a:r>
              <a:rPr lang="nl-NL" dirty="0" err="1"/>
              <a:t>Zentrumspartei</a:t>
            </a:r>
            <a:r>
              <a:rPr lang="nl-NL" dirty="0"/>
              <a:t> onttrok.</a:t>
            </a:r>
            <a:endParaRPr lang="nl-NL" dirty="0" smtClean="0"/>
          </a:p>
          <a:p>
            <a:pPr marL="457200" indent="-457200">
              <a:buAutoNum type="arabicPeriod"/>
            </a:pPr>
            <a:r>
              <a:rPr lang="nl-NL" dirty="0" smtClean="0"/>
              <a:t>Hitler bewonderde Mussolini </a:t>
            </a:r>
            <a:r>
              <a:rPr lang="nl-NL" dirty="0"/>
              <a:t>maar andersom niet: Mussolini </a:t>
            </a:r>
            <a:r>
              <a:rPr lang="nl-NL" dirty="0" smtClean="0"/>
              <a:t>vond dat de </a:t>
            </a:r>
            <a:r>
              <a:rPr lang="nl-NL" dirty="0" err="1"/>
              <a:t>Führer</a:t>
            </a:r>
            <a:r>
              <a:rPr lang="nl-NL" dirty="0"/>
              <a:t> als ‘een loodgieter in regenjas’, ‘een vastgelopen grammofoonplaat’, en ‘een domme kleine clown’. Hij gaf ook af op de ideologie van ‘de zwetsende aap’, die hij ‘100% </a:t>
            </a:r>
            <a:r>
              <a:rPr lang="nl-NL" dirty="0" smtClean="0"/>
              <a:t>racistisch</a:t>
            </a:r>
          </a:p>
          <a:p>
            <a:pPr marL="457200" indent="-457200">
              <a:buAutoNum type="arabicPeriod"/>
            </a:pPr>
            <a:r>
              <a:rPr lang="nl-NL" dirty="0" smtClean="0"/>
              <a:t>Romeinse Rijk, </a:t>
            </a:r>
            <a:r>
              <a:rPr lang="nl-NL" dirty="0" err="1" smtClean="0"/>
              <a:t>Dritte</a:t>
            </a:r>
            <a:r>
              <a:rPr lang="nl-NL" dirty="0"/>
              <a:t> Reich:  Heilige Roomse Rijk der Duitse Natie (843-1806) en als tweede rijk het Duitse Keizerrijk (1871-1918).</a:t>
            </a:r>
          </a:p>
        </p:txBody>
      </p:sp>
    </p:spTree>
    <p:extLst>
      <p:ext uri="{BB962C8B-B14F-4D97-AF65-F5344CB8AC3E}">
        <p14:creationId xmlns:p14="http://schemas.microsoft.com/office/powerpoint/2010/main" val="243818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NL kritiek op Versailles</a:t>
            </a:r>
            <a:endParaRPr lang="nl-NL" dirty="0"/>
          </a:p>
        </p:txBody>
      </p:sp>
      <p:sp>
        <p:nvSpPr>
          <p:cNvPr id="3" name="Tijdelijke aanduiding voor inhoud 2"/>
          <p:cNvSpPr>
            <a:spLocks noGrp="1"/>
          </p:cNvSpPr>
          <p:nvPr>
            <p:ph idx="1"/>
          </p:nvPr>
        </p:nvSpPr>
        <p:spPr/>
        <p:txBody>
          <a:bodyPr/>
          <a:lstStyle/>
          <a:p>
            <a:pPr marL="457200" indent="-457200">
              <a:buAutoNum type="arabicPeriod"/>
            </a:pPr>
            <a:r>
              <a:rPr lang="nl-NL" dirty="0" smtClean="0"/>
              <a:t>Duitsland werd vernederd</a:t>
            </a:r>
          </a:p>
          <a:p>
            <a:pPr marL="457200" indent="-457200">
              <a:buAutoNum type="arabicPeriod"/>
            </a:pPr>
            <a:r>
              <a:rPr lang="nl-NL" dirty="0" smtClean="0"/>
              <a:t>Europese machtsevenwicht verstoord  ten gunste van Frankrijk</a:t>
            </a:r>
          </a:p>
          <a:p>
            <a:pPr marL="457200" indent="-457200">
              <a:buAutoNum type="arabicPeriod"/>
            </a:pPr>
            <a:r>
              <a:rPr lang="nl-NL" dirty="0" smtClean="0"/>
              <a:t>Europa had stabiel DTSL nodig</a:t>
            </a:r>
          </a:p>
          <a:p>
            <a:pPr marL="457200" indent="-457200">
              <a:buAutoNum type="arabicPeriod"/>
            </a:pPr>
            <a:r>
              <a:rPr lang="nl-NL" dirty="0" smtClean="0"/>
              <a:t>NL was niet gebaat bij winnaar van WO I</a:t>
            </a:r>
          </a:p>
          <a:p>
            <a:pPr marL="457200" indent="-457200">
              <a:buAutoNum type="arabicPeriod"/>
            </a:pPr>
            <a:r>
              <a:rPr lang="nl-NL" dirty="0" smtClean="0"/>
              <a:t>Maar NL heeft geen invloed</a:t>
            </a:r>
          </a:p>
          <a:p>
            <a:pPr marL="457200" indent="-457200">
              <a:buAutoNum type="arabicPeriod"/>
            </a:pPr>
            <a:r>
              <a:rPr lang="nl-NL" dirty="0" smtClean="0"/>
              <a:t>Economische belangen NL in DTSL</a:t>
            </a:r>
            <a:endParaRPr lang="nl-NL" dirty="0"/>
          </a:p>
        </p:txBody>
      </p:sp>
    </p:spTree>
    <p:extLst>
      <p:ext uri="{BB962C8B-B14F-4D97-AF65-F5344CB8AC3E}">
        <p14:creationId xmlns:p14="http://schemas.microsoft.com/office/powerpoint/2010/main" val="313152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NL afscheid strikte afzijdigheid</a:t>
            </a:r>
            <a:endParaRPr lang="nl-NL" dirty="0"/>
          </a:p>
        </p:txBody>
      </p:sp>
      <p:sp>
        <p:nvSpPr>
          <p:cNvPr id="3" name="Tijdelijke aanduiding voor inhoud 2"/>
          <p:cNvSpPr>
            <a:spLocks noGrp="1"/>
          </p:cNvSpPr>
          <p:nvPr>
            <p:ph idx="1"/>
          </p:nvPr>
        </p:nvSpPr>
        <p:spPr/>
        <p:txBody>
          <a:bodyPr/>
          <a:lstStyle/>
          <a:p>
            <a:pPr marL="457200" indent="-457200">
              <a:buAutoNum type="arabicPeriod"/>
            </a:pPr>
            <a:r>
              <a:rPr lang="nl-NL" dirty="0" smtClean="0"/>
              <a:t>Herman Adriaan van </a:t>
            </a:r>
            <a:r>
              <a:rPr lang="nl-NL" dirty="0" err="1" smtClean="0"/>
              <a:t>Karnebeek</a:t>
            </a:r>
            <a:r>
              <a:rPr lang="nl-NL" dirty="0" smtClean="0"/>
              <a:t> 1918-1927</a:t>
            </a:r>
          </a:p>
          <a:p>
            <a:pPr marL="457200" indent="-457200">
              <a:buAutoNum type="arabicPeriod"/>
            </a:pPr>
            <a:r>
              <a:rPr lang="nl-NL" dirty="0" smtClean="0"/>
              <a:t>Toetreding tot Volkenbond</a:t>
            </a:r>
          </a:p>
          <a:p>
            <a:pPr marL="457200" indent="-457200">
              <a:buAutoNum type="arabicPeriod"/>
            </a:pPr>
            <a:r>
              <a:rPr lang="nl-NL" dirty="0" smtClean="0"/>
              <a:t>Zetel gaat niet naar NL maar wel Permanente Hof van Internationale Justitie naar Den Haag 1922</a:t>
            </a:r>
            <a:endParaRPr lang="nl-NL" dirty="0"/>
          </a:p>
        </p:txBody>
      </p:sp>
    </p:spTree>
    <p:extLst>
      <p:ext uri="{BB962C8B-B14F-4D97-AF65-F5344CB8AC3E}">
        <p14:creationId xmlns:p14="http://schemas.microsoft.com/office/powerpoint/2010/main" val="208056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1922 </a:t>
            </a:r>
            <a:r>
              <a:rPr lang="nl-NL" dirty="0" err="1" smtClean="0"/>
              <a:t>Rapallo</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Het Verdrag van </a:t>
            </a:r>
            <a:r>
              <a:rPr lang="nl-NL" dirty="0" err="1"/>
              <a:t>Rapallo</a:t>
            </a:r>
            <a:r>
              <a:rPr lang="nl-NL" dirty="0"/>
              <a:t> werd gesloten op 16 april 1922 in de Italiaanse badplaats </a:t>
            </a:r>
            <a:r>
              <a:rPr lang="nl-NL" dirty="0" err="1"/>
              <a:t>Rapallo</a:t>
            </a:r>
            <a:r>
              <a:rPr lang="nl-NL" dirty="0"/>
              <a:t> (bij Genua) tussen Duitsland en de Sovjet-Unie. In dit verdrag werd de enkele jaren eerder ontstane Sovjet-Unie door Duitsland erkend. De Weimarrepubliek erkende hiermee als eerste land de </a:t>
            </a:r>
            <a:r>
              <a:rPr lang="nl-NL" dirty="0" err="1"/>
              <a:t>jure</a:t>
            </a:r>
            <a:r>
              <a:rPr lang="nl-NL" dirty="0"/>
              <a:t> de Sovjet-Unie. Rusland zag af van Duitse herstelbetalingen, waartoe het gerechtigd was op grond van de Vrede van Versailles, terwijl Duitsland afstand deed van alle Duitse eigendom in de Sovjet-Unie (dat aan nationalisatie onderworpen werd). Verder besloten de twee landen opnieuw economische betrekkingen aan te knopen en een geheime annex die later werd gesloten bepaalde dat Duitsland militaire trainingen kon houden in het voormalige Rusland en er wapenfabrieken mocht stichten waar met het oorlogstuig geëxperimenteerd mocht worden, op voorwaarde van een gezamenlijk eigendom van de technische kennis.</a:t>
            </a:r>
          </a:p>
        </p:txBody>
      </p:sp>
    </p:spTree>
    <p:extLst>
      <p:ext uri="{BB962C8B-B14F-4D97-AF65-F5344CB8AC3E}">
        <p14:creationId xmlns:p14="http://schemas.microsoft.com/office/powerpoint/2010/main" val="50315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Internationale ontspanning</a:t>
            </a:r>
            <a:endParaRPr lang="nl-NL" dirty="0"/>
          </a:p>
        </p:txBody>
      </p:sp>
      <p:sp>
        <p:nvSpPr>
          <p:cNvPr id="3" name="Tijdelijke aanduiding voor inhoud 2"/>
          <p:cNvSpPr>
            <a:spLocks noGrp="1"/>
          </p:cNvSpPr>
          <p:nvPr>
            <p:ph idx="1"/>
          </p:nvPr>
        </p:nvSpPr>
        <p:spPr/>
        <p:txBody>
          <a:bodyPr/>
          <a:lstStyle/>
          <a:p>
            <a:pPr marL="457200" indent="-457200">
              <a:buAutoNum type="arabicPeriod"/>
            </a:pPr>
            <a:r>
              <a:rPr lang="nl-NL" dirty="0" smtClean="0"/>
              <a:t>Verdrag van </a:t>
            </a:r>
            <a:r>
              <a:rPr lang="nl-NL" dirty="0" err="1" smtClean="0"/>
              <a:t>Locarno</a:t>
            </a:r>
            <a:r>
              <a:rPr lang="nl-NL" dirty="0" smtClean="0"/>
              <a:t> 1925</a:t>
            </a:r>
          </a:p>
          <a:p>
            <a:pPr marL="457200" indent="-457200">
              <a:buAutoNum type="arabicPeriod"/>
            </a:pPr>
            <a:r>
              <a:rPr lang="nl-NL" dirty="0" smtClean="0"/>
              <a:t>Duitse toetreding tot de Volkenbond 1926</a:t>
            </a:r>
          </a:p>
          <a:p>
            <a:pPr marL="457200" indent="-457200">
              <a:buAutoNum type="arabicPeriod"/>
            </a:pPr>
            <a:r>
              <a:rPr lang="nl-NL" dirty="0" err="1" smtClean="0"/>
              <a:t>Briand</a:t>
            </a:r>
            <a:r>
              <a:rPr lang="nl-NL" dirty="0" smtClean="0"/>
              <a:t> </a:t>
            </a:r>
            <a:r>
              <a:rPr lang="nl-NL" dirty="0" err="1" smtClean="0"/>
              <a:t>Kellogpact</a:t>
            </a:r>
            <a:r>
              <a:rPr lang="nl-NL" dirty="0" smtClean="0"/>
              <a:t> 1928</a:t>
            </a:r>
          </a:p>
          <a:p>
            <a:pPr marL="457200" indent="-457200">
              <a:buAutoNum type="arabicPeriod"/>
            </a:pPr>
            <a:r>
              <a:rPr lang="nl-NL" dirty="0" smtClean="0"/>
              <a:t>Einde door 1929 economische wereldcrisis</a:t>
            </a:r>
            <a:endParaRPr lang="nl-NL" dirty="0"/>
          </a:p>
        </p:txBody>
      </p:sp>
    </p:spTree>
    <p:extLst>
      <p:ext uri="{BB962C8B-B14F-4D97-AF65-F5344CB8AC3E}">
        <p14:creationId xmlns:p14="http://schemas.microsoft.com/office/powerpoint/2010/main" val="326596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Ondertekenaars </a:t>
            </a:r>
            <a:r>
              <a:rPr lang="nl-NL" dirty="0" err="1" smtClean="0"/>
              <a:t>Locarno</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Duitsland</a:t>
            </a:r>
            <a:r>
              <a:rPr lang="nl-NL" dirty="0"/>
              <a:t>, </a:t>
            </a:r>
            <a:endParaRPr lang="nl-NL" dirty="0" smtClean="0"/>
          </a:p>
          <a:p>
            <a:r>
              <a:rPr lang="nl-NL" dirty="0" smtClean="0"/>
              <a:t>België,</a:t>
            </a:r>
          </a:p>
          <a:p>
            <a:r>
              <a:rPr lang="nl-NL" dirty="0" smtClean="0"/>
              <a:t>Frankrijk</a:t>
            </a:r>
            <a:r>
              <a:rPr lang="nl-NL" dirty="0"/>
              <a:t>, </a:t>
            </a:r>
            <a:endParaRPr lang="nl-NL" dirty="0" smtClean="0"/>
          </a:p>
          <a:p>
            <a:r>
              <a:rPr lang="nl-NL" dirty="0" smtClean="0"/>
              <a:t>Groot-Brittannië</a:t>
            </a:r>
          </a:p>
          <a:p>
            <a:r>
              <a:rPr lang="nl-NL" dirty="0" smtClean="0"/>
              <a:t>Italië,</a:t>
            </a:r>
          </a:p>
          <a:p>
            <a:r>
              <a:rPr lang="nl-NL" dirty="0" smtClean="0"/>
              <a:t>Polen </a:t>
            </a:r>
            <a:r>
              <a:rPr lang="nl-NL" dirty="0"/>
              <a:t>en </a:t>
            </a:r>
          </a:p>
          <a:p>
            <a:r>
              <a:rPr lang="nl-NL" dirty="0" smtClean="0"/>
              <a:t>Tsjecho-Slowakije.</a:t>
            </a:r>
          </a:p>
          <a:p>
            <a:r>
              <a:rPr lang="nl-NL" dirty="0"/>
              <a:t>In tegenstelling tot het Verdrag van Versailles werd het Verdrag van </a:t>
            </a:r>
            <a:r>
              <a:rPr lang="nl-NL" dirty="0" err="1"/>
              <a:t>Locarno</a:t>
            </a:r>
            <a:r>
              <a:rPr lang="nl-NL" dirty="0"/>
              <a:t> wél na onderhandelingen met Duitsland getekend. </a:t>
            </a:r>
            <a:r>
              <a:rPr lang="nl-NL" dirty="0" err="1"/>
              <a:t>Locarno</a:t>
            </a:r>
            <a:r>
              <a:rPr lang="nl-NL" dirty="0"/>
              <a:t> was mogelijk geworden nadat in 1924 de nationalistische Franse regering van Raymond Poincaré door </a:t>
            </a:r>
            <a:r>
              <a:rPr lang="nl-NL" dirty="0" err="1" smtClean="0"/>
              <a:t>Aristide</a:t>
            </a:r>
            <a:r>
              <a:rPr lang="nl-NL" dirty="0" smtClean="0"/>
              <a:t> </a:t>
            </a:r>
            <a:r>
              <a:rPr lang="nl-NL" dirty="0" err="1" smtClean="0"/>
              <a:t>Briand</a:t>
            </a:r>
            <a:r>
              <a:rPr lang="nl-NL" dirty="0" smtClean="0"/>
              <a:t> (ook MP)</a:t>
            </a:r>
            <a:r>
              <a:rPr lang="nl-NL" dirty="0"/>
              <a:t> </a:t>
            </a:r>
            <a:r>
              <a:rPr lang="nl-NL" dirty="0" smtClean="0"/>
              <a:t>werd </a:t>
            </a:r>
            <a:r>
              <a:rPr lang="nl-NL" dirty="0"/>
              <a:t>vervangen; in Duitsland stond de regering met minister van Buitenlandse Zaken (1923-1929) Gustav </a:t>
            </a:r>
            <a:r>
              <a:rPr lang="nl-NL" dirty="0" err="1"/>
              <a:t>Stresemann</a:t>
            </a:r>
            <a:r>
              <a:rPr lang="nl-NL" dirty="0"/>
              <a:t> beduidend realistischer tegenover de gevolgen van Versailles dan eerdere regeringen.</a:t>
            </a:r>
          </a:p>
        </p:txBody>
      </p:sp>
    </p:spTree>
    <p:extLst>
      <p:ext uri="{BB962C8B-B14F-4D97-AF65-F5344CB8AC3E}">
        <p14:creationId xmlns:p14="http://schemas.microsoft.com/office/powerpoint/2010/main" val="153998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Briand</a:t>
            </a:r>
            <a:r>
              <a:rPr lang="nl-NL" dirty="0" smtClean="0"/>
              <a:t> </a:t>
            </a:r>
            <a:r>
              <a:rPr lang="nl-NL" dirty="0" err="1" smtClean="0"/>
              <a:t>Stresemann</a:t>
            </a:r>
            <a:endParaRPr lang="nl-NL"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492896"/>
            <a:ext cx="3024336" cy="4158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492896"/>
            <a:ext cx="2736304" cy="4183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3990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el">
  <a:themeElements>
    <a:clrScheme name="Essentie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881</TotalTime>
  <Words>2123</Words>
  <Application>Microsoft Office PowerPoint</Application>
  <PresentationFormat>Diavoorstelling (4:3)</PresentationFormat>
  <Paragraphs>172</Paragraphs>
  <Slides>30</Slides>
  <Notes>0</Notes>
  <HiddenSlides>0</HiddenSlides>
  <MMClips>0</MMClips>
  <ScaleCrop>false</ScaleCrop>
  <HeadingPairs>
    <vt:vector size="4" baseType="variant">
      <vt:variant>
        <vt:lpstr>Thema</vt:lpstr>
      </vt:variant>
      <vt:variant>
        <vt:i4>1</vt:i4>
      </vt:variant>
      <vt:variant>
        <vt:lpstr>Diatitels</vt:lpstr>
      </vt:variant>
      <vt:variant>
        <vt:i4>30</vt:i4>
      </vt:variant>
    </vt:vector>
  </HeadingPairs>
  <TitlesOfParts>
    <vt:vector size="31" baseType="lpstr">
      <vt:lpstr>Essentieel</vt:lpstr>
      <vt:lpstr>Eigentijdse Geschiedenis</vt:lpstr>
      <vt:lpstr>PowerPoint-presentatie</vt:lpstr>
      <vt:lpstr>NL werd pro-Duitse houding verweten</vt:lpstr>
      <vt:lpstr>NL kritiek op Versailles</vt:lpstr>
      <vt:lpstr>NL afscheid strikte afzijdigheid</vt:lpstr>
      <vt:lpstr>1922 Rapallo</vt:lpstr>
      <vt:lpstr>Internationale ontspanning</vt:lpstr>
      <vt:lpstr>Ondertekenaars Locarno</vt:lpstr>
      <vt:lpstr>Briand Stresemann</vt:lpstr>
      <vt:lpstr>Verdrag van Locarno 1925</vt:lpstr>
      <vt:lpstr>Locarno</vt:lpstr>
      <vt:lpstr>1926 Duitse toetreding tot de Volkenbond</vt:lpstr>
      <vt:lpstr>Briand Kellog 1928</vt:lpstr>
      <vt:lpstr>1929 wereldcrisis</vt:lpstr>
      <vt:lpstr>Crisis in NL</vt:lpstr>
      <vt:lpstr>Volkenbond mislukt</vt:lpstr>
      <vt:lpstr>1 juli 1936 terugkeer absolute neutraliteit</vt:lpstr>
      <vt:lpstr>debat</vt:lpstr>
      <vt:lpstr>Hitler</vt:lpstr>
      <vt:lpstr>Stalin</vt:lpstr>
      <vt:lpstr>Leni Riefenstahl Triumf des Willen</vt:lpstr>
      <vt:lpstr>Max Weber: Wirtschaft und Gesellschaft (1925)</vt:lpstr>
      <vt:lpstr>Ian Kershaw verschil Hitler Stalin</vt:lpstr>
      <vt:lpstr>populisme</vt:lpstr>
      <vt:lpstr>fascisme</vt:lpstr>
      <vt:lpstr>fascisme</vt:lpstr>
      <vt:lpstr>Nationaal socialisme</vt:lpstr>
      <vt:lpstr>Franco</vt:lpstr>
      <vt:lpstr>Relatie democratie fascisme</vt:lpstr>
      <vt:lpstr>Mussolini/Hitler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Eigentijdse Geschiedenis</dc:title>
  <dc:creator>boekestijn</dc:creator>
  <cp:lastModifiedBy>boekestijn</cp:lastModifiedBy>
  <cp:revision>32</cp:revision>
  <dcterms:created xsi:type="dcterms:W3CDTF">2014-11-17T12:33:52Z</dcterms:created>
  <dcterms:modified xsi:type="dcterms:W3CDTF">2014-11-19T16:44:19Z</dcterms:modified>
</cp:coreProperties>
</file>